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86" r:id="rId4"/>
  </p:sldMasterIdLst>
  <p:notesMasterIdLst>
    <p:notesMasterId r:id="rId50"/>
  </p:notesMasterIdLst>
  <p:handoutMasterIdLst>
    <p:handoutMasterId r:id="rId51"/>
  </p:handoutMasterIdLst>
  <p:sldIdLst>
    <p:sldId id="374" r:id="rId5"/>
    <p:sldId id="2133" r:id="rId6"/>
    <p:sldId id="337" r:id="rId7"/>
    <p:sldId id="1171" r:id="rId8"/>
    <p:sldId id="2088197934" r:id="rId9"/>
    <p:sldId id="2088197940" r:id="rId10"/>
    <p:sldId id="2088197959" r:id="rId11"/>
    <p:sldId id="2088197890" r:id="rId12"/>
    <p:sldId id="2374" r:id="rId13"/>
    <p:sldId id="2375" r:id="rId14"/>
    <p:sldId id="2380" r:id="rId15"/>
    <p:sldId id="2376" r:id="rId16"/>
    <p:sldId id="2377" r:id="rId17"/>
    <p:sldId id="315" r:id="rId18"/>
    <p:sldId id="2088197892" r:id="rId19"/>
    <p:sldId id="2073" r:id="rId20"/>
    <p:sldId id="2366" r:id="rId21"/>
    <p:sldId id="2088198003" r:id="rId22"/>
    <p:sldId id="2367" r:id="rId23"/>
    <p:sldId id="2088197941" r:id="rId24"/>
    <p:sldId id="2387" r:id="rId25"/>
    <p:sldId id="2389" r:id="rId26"/>
    <p:sldId id="2390" r:id="rId27"/>
    <p:sldId id="2381" r:id="rId28"/>
    <p:sldId id="2088197964" r:id="rId29"/>
    <p:sldId id="359" r:id="rId30"/>
    <p:sldId id="1312" r:id="rId31"/>
    <p:sldId id="1313" r:id="rId32"/>
    <p:sldId id="1244" r:id="rId33"/>
    <p:sldId id="1595" r:id="rId34"/>
    <p:sldId id="1596" r:id="rId35"/>
    <p:sldId id="1564" r:id="rId36"/>
    <p:sldId id="1594" r:id="rId37"/>
    <p:sldId id="567" r:id="rId38"/>
    <p:sldId id="433" r:id="rId39"/>
    <p:sldId id="1322" r:id="rId40"/>
    <p:sldId id="1597" r:id="rId41"/>
    <p:sldId id="1139" r:id="rId42"/>
    <p:sldId id="1240" r:id="rId43"/>
    <p:sldId id="509" r:id="rId44"/>
    <p:sldId id="1561" r:id="rId45"/>
    <p:sldId id="1126" r:id="rId46"/>
    <p:sldId id="1119" r:id="rId47"/>
    <p:sldId id="296" r:id="rId48"/>
    <p:sldId id="2368" r:id="rId49"/>
  </p:sldIdLst>
  <p:sldSz cx="12192000" cy="6858000"/>
  <p:notesSz cx="6877050" cy="916305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576" userDrawn="1">
          <p15:clr>
            <a:srgbClr val="A4A3A4"/>
          </p15:clr>
        </p15:guide>
        <p15:guide id="2" orient="horz" pos="720" userDrawn="1">
          <p15:clr>
            <a:srgbClr val="A4A3A4"/>
          </p15:clr>
        </p15:guide>
        <p15:guide id="3" orient="horz" pos="3408" userDrawn="1">
          <p15:clr>
            <a:srgbClr val="A4A3A4"/>
          </p15:clr>
        </p15:guide>
        <p15:guide id="4" orient="horz" pos="240" userDrawn="1">
          <p15:clr>
            <a:srgbClr val="A4A3A4"/>
          </p15:clr>
        </p15:guide>
        <p15:guide id="5" pos="273" userDrawn="1">
          <p15:clr>
            <a:srgbClr val="A4A3A4"/>
          </p15:clr>
        </p15:guide>
        <p15:guide id="6" pos="384" userDrawn="1">
          <p15:clr>
            <a:srgbClr val="A4A3A4"/>
          </p15:clr>
        </p15:guide>
        <p15:guide id="7" pos="729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FFB0D1F-7579-6E1E-9CDA-C20CC3E2D56C}" name="Gilkison, Julie (She/Her)" initials="G(" userId="S::julie.gilkison@associates.cisa.dhs.gov::1881caa7-1ecf-47dc-9e8f-95ca58333118" providerId="AD"/>
  <p188:author id="{A2FE3F2D-155C-4E74-37F1-A9519167DABE}" name="Donaghy, Ryan" initials="DR" userId="S::ryan.donaghy@cisa.dhs.gov::2ead26f6-2580-4956-905e-a3cc7a954e02" providerId="AD"/>
  <p188:author id="{583A8E96-3B5F-3231-8376-4AF4D5065FFA}" name="Henry, Zachary (CTR)" initials="HZ(" userId="S::zachary.henry@associates.hq.dhs.gov::07273e2b-a3ec-427e-a454-39a2f17d7cdc" providerId="AD"/>
  <p188:author id="{833126E3-58B7-6A4B-8ABC-49E541FCC8A1}" name="Azar, Zeina" initials="AZ" userId="S::zeina.azar@cisa.dhs.gov::4d62e3e3-28b6-492b-880a-5cce53e69784" providerId="AD"/>
  <p188:author id="{21D690F2-D3F4-7B5F-EA05-2BA7178D4113}" name="Laura" initials="L" userId="S::LAURA.ROBB@cisa.dhs.gov::fdb17137-01a5-420f-b9f3-7efae3d22448" providerId="AD"/>
  <p188:author id="{B602D1F3-24AA-EA27-771A-BA33D2E5DB8D}" name="Rubin, Kristin" initials="RK" userId="S::kristin.rubin@cisa.dhs.gov::c705584a-1d36-4a3d-8e07-af185f42ecf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Veyisoglu, Ahmet (CTR)" initials="VA(" lastIdx="1" clrIdx="0">
    <p:extLst>
      <p:ext uri="{19B8F6BF-5375-455C-9EA6-DF929625EA0E}">
        <p15:presenceInfo xmlns:p15="http://schemas.microsoft.com/office/powerpoint/2012/main" userId="Veyisoglu, Ahmet (CTR)" providerId="None"/>
      </p:ext>
    </p:extLst>
  </p:cmAuthor>
  <p:cmAuthor id="2" name="Henry, Zachary (CTR)" initials="HZ(" lastIdx="4" clrIdx="1">
    <p:extLst>
      <p:ext uri="{19B8F6BF-5375-455C-9EA6-DF929625EA0E}">
        <p15:presenceInfo xmlns:p15="http://schemas.microsoft.com/office/powerpoint/2012/main" userId="S::zachary.henry@associates.hq.dhs.gov::07273e2b-a3ec-427e-a454-39a2f17d7cdc" providerId="AD"/>
      </p:ext>
    </p:extLst>
  </p:cmAuthor>
  <p:cmAuthor id="3" name="GROOMS, TYREC (CTR)" initials="GT(" lastIdx="4" clrIdx="2">
    <p:extLst>
      <p:ext uri="{19B8F6BF-5375-455C-9EA6-DF929625EA0E}">
        <p15:presenceInfo xmlns:p15="http://schemas.microsoft.com/office/powerpoint/2012/main" userId="S::tyrec.grooms@associates.cisa.dhs.gov::183f9af8-6803-4e57-8ef0-500247a16ff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88"/>
    <a:srgbClr val="5E9732"/>
    <a:srgbClr val="000000"/>
    <a:srgbClr val="0078AE"/>
    <a:srgbClr val="648100"/>
    <a:srgbClr val="AD0425"/>
    <a:srgbClr val="C0C2C4"/>
    <a:srgbClr val="838487"/>
    <a:srgbClr val="C41230"/>
    <a:srgbClr val="5A5B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BDE326-0ACB-4A75-807D-6B8D5428DE20}" v="10" dt="2023-04-18T16:58:22.283"/>
  </p1510:revLst>
</p1510:revInfo>
</file>

<file path=ppt/tableStyles.xml><?xml version="1.0" encoding="utf-8"?>
<a:tblStyleLst xmlns:a="http://schemas.openxmlformats.org/drawingml/2006/main" def="{5C22544A-7EE6-4342-B048-85BDC9FD1C3A}">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9" d="100"/>
          <a:sy n="69" d="100"/>
        </p:scale>
        <p:origin x="32" y="32"/>
      </p:cViewPr>
      <p:guideLst>
        <p:guide orient="horz" pos="576"/>
        <p:guide orient="horz" pos="720"/>
        <p:guide orient="horz" pos="3408"/>
        <p:guide orient="horz" pos="240"/>
        <p:guide pos="273"/>
        <p:guide pos="384"/>
        <p:guide pos="7296"/>
      </p:guideLst>
    </p:cSldViewPr>
  </p:slideViewPr>
  <p:notesTextViewPr>
    <p:cViewPr>
      <p:scale>
        <a:sx n="1" d="1"/>
        <a:sy n="1" d="1"/>
      </p:scale>
      <p:origin x="0" y="0"/>
    </p:cViewPr>
  </p:notesTextViewPr>
  <p:notesViewPr>
    <p:cSldViewPr snapToGrid="0">
      <p:cViewPr>
        <p:scale>
          <a:sx n="1" d="2"/>
          <a:sy n="1" d="2"/>
        </p:scale>
        <p:origin x="2704" y="2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8/10/relationships/authors" Target="author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https://usdhs-my.sharepoint.com/personal/zachary_henry_associates_hq_dhs_gov/Documents/Documents/ISCD%20Comms/cp_security_issues_by_tier.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cp_security_issues_by_tier!$F$11</c:f>
              <c:strCache>
                <c:ptCount val="1"/>
                <c:pt idx="0">
                  <c:v>Total</c:v>
                </c:pt>
              </c:strCache>
            </c:strRef>
          </c:tx>
          <c:dPt>
            <c:idx val="0"/>
            <c:bubble3D val="0"/>
            <c:spPr>
              <a:solidFill>
                <a:srgbClr val="0078AE"/>
              </a:solidFill>
              <a:ln w="19050">
                <a:solidFill>
                  <a:schemeClr val="lt1"/>
                </a:solidFill>
              </a:ln>
              <a:effectLst/>
            </c:spPr>
            <c:extLst>
              <c:ext xmlns:c16="http://schemas.microsoft.com/office/drawing/2014/chart" uri="{C3380CC4-5D6E-409C-BE32-E72D297353CC}">
                <c16:uniqueId val="{00000001-932F-4B33-81A0-B9C79DD2432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32F-4B33-81A0-B9C79DD24327}"/>
              </c:ext>
            </c:extLst>
          </c:dPt>
          <c:dPt>
            <c:idx val="2"/>
            <c:bubble3D val="0"/>
            <c:spPr>
              <a:solidFill>
                <a:srgbClr val="005288"/>
              </a:solidFill>
              <a:ln w="19050">
                <a:solidFill>
                  <a:schemeClr val="lt1"/>
                </a:solidFill>
              </a:ln>
              <a:effectLst/>
            </c:spPr>
            <c:extLst>
              <c:ext xmlns:c16="http://schemas.microsoft.com/office/drawing/2014/chart" uri="{C3380CC4-5D6E-409C-BE32-E72D297353CC}">
                <c16:uniqueId val="{00000005-932F-4B33-81A0-B9C79DD24327}"/>
              </c:ext>
            </c:extLst>
          </c:dPt>
          <c:dPt>
            <c:idx val="3"/>
            <c:bubble3D val="0"/>
            <c:spPr>
              <a:solidFill>
                <a:srgbClr val="5E9732"/>
              </a:solidFill>
              <a:ln w="19050">
                <a:solidFill>
                  <a:schemeClr val="lt1"/>
                </a:solidFill>
              </a:ln>
              <a:effectLst/>
            </c:spPr>
            <c:extLst>
              <c:ext xmlns:c16="http://schemas.microsoft.com/office/drawing/2014/chart" uri="{C3380CC4-5D6E-409C-BE32-E72D297353CC}">
                <c16:uniqueId val="{00000007-932F-4B33-81A0-B9C79DD24327}"/>
              </c:ext>
            </c:extLst>
          </c:dPt>
          <c:dLbls>
            <c:dLbl>
              <c:idx val="0"/>
              <c:layout>
                <c:manualLayout>
                  <c:x val="-1.0939041921508855E-2"/>
                  <c:y val="1.8518314061657288E-2"/>
                </c:manualLayout>
              </c:layout>
              <c:showLegendKey val="0"/>
              <c:showVal val="1"/>
              <c:showCatName val="1"/>
              <c:showSerName val="0"/>
              <c:showPercent val="0"/>
              <c:showBubbleSize val="0"/>
              <c:extLst>
                <c:ext xmlns:c15="http://schemas.microsoft.com/office/drawing/2012/chart" uri="{CE6537A1-D6FC-4f65-9D91-7224C49458BB}">
                  <c15:layout>
                    <c:manualLayout>
                      <c:w val="0.2703420837698926"/>
                      <c:h val="0.12040003629361534"/>
                    </c:manualLayout>
                  </c15:layout>
                </c:ext>
                <c:ext xmlns:c16="http://schemas.microsoft.com/office/drawing/2014/chart" uri="{C3380CC4-5D6E-409C-BE32-E72D297353CC}">
                  <c16:uniqueId val="{00000001-932F-4B33-81A0-B9C79DD24327}"/>
                </c:ext>
              </c:extLst>
            </c:dLbl>
            <c:dLbl>
              <c:idx val="1"/>
              <c:showLegendKey val="0"/>
              <c:showVal val="1"/>
              <c:showCatName val="1"/>
              <c:showSerName val="0"/>
              <c:showPercent val="0"/>
              <c:showBubbleSize val="0"/>
              <c:extLst>
                <c:ext xmlns:c15="http://schemas.microsoft.com/office/drawing/2012/chart" uri="{CE6537A1-D6FC-4f65-9D91-7224C49458BB}">
                  <c15:layout>
                    <c:manualLayout>
                      <c:w val="0.24583349747136868"/>
                      <c:h val="6.4133467637679922E-2"/>
                    </c:manualLayout>
                  </c15:layout>
                </c:ext>
                <c:ext xmlns:c16="http://schemas.microsoft.com/office/drawing/2014/chart" uri="{C3380CC4-5D6E-409C-BE32-E72D297353CC}">
                  <c16:uniqueId val="{00000003-932F-4B33-81A0-B9C79DD24327}"/>
                </c:ext>
              </c:extLst>
            </c:dLbl>
            <c:dLbl>
              <c:idx val="2"/>
              <c:layout>
                <c:manualLayout>
                  <c:x val="-0.24323626775916951"/>
                  <c:y val="-2.6351213048349566E-2"/>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rgbClr val="000000"/>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31392752789877637"/>
                      <c:h val="0.17888961906403517"/>
                    </c:manualLayout>
                  </c15:layout>
                </c:ext>
                <c:ext xmlns:c16="http://schemas.microsoft.com/office/drawing/2014/chart" uri="{C3380CC4-5D6E-409C-BE32-E72D297353CC}">
                  <c16:uniqueId val="{00000005-932F-4B33-81A0-B9C79DD24327}"/>
                </c:ext>
              </c:extLst>
            </c:dLbl>
            <c:dLbl>
              <c:idx val="3"/>
              <c:layout>
                <c:manualLayout>
                  <c:x val="4.9595560646691454E-3"/>
                  <c:y val="1.521158321123847E-3"/>
                </c:manualLayout>
              </c:layout>
              <c:showLegendKey val="0"/>
              <c:showVal val="1"/>
              <c:showCatName val="1"/>
              <c:showSerName val="0"/>
              <c:showPercent val="0"/>
              <c:showBubbleSize val="0"/>
              <c:extLst>
                <c:ext xmlns:c15="http://schemas.microsoft.com/office/drawing/2012/chart" uri="{CE6537A1-D6FC-4f65-9D91-7224C49458BB}">
                  <c15:layout>
                    <c:manualLayout>
                      <c:w val="0.31082859608991831"/>
                      <c:h val="0.16692212927051941"/>
                    </c:manualLayout>
                  </c15:layout>
                </c:ext>
                <c:ext xmlns:c16="http://schemas.microsoft.com/office/drawing/2014/chart" uri="{C3380CC4-5D6E-409C-BE32-E72D297353CC}">
                  <c16:uniqueId val="{00000007-932F-4B33-81A0-B9C79DD2432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extLst>
          </c:dLbls>
          <c:cat>
            <c:strRef>
              <c:f>cp_security_issues_by_tier!$A$12:$A$15</c:f>
              <c:strCache>
                <c:ptCount val="4"/>
                <c:pt idx="0">
                  <c:v>Release</c:v>
                </c:pt>
                <c:pt idx="1">
                  <c:v>Sabotage</c:v>
                </c:pt>
                <c:pt idx="2">
                  <c:v>Theft/Diversion</c:v>
                </c:pt>
                <c:pt idx="3">
                  <c:v>Multiple Security Issues</c:v>
                </c:pt>
              </c:strCache>
            </c:strRef>
          </c:cat>
          <c:val>
            <c:numRef>
              <c:f>cp_security_issues_by_tier!$F$12:$F$15</c:f>
              <c:numCache>
                <c:formatCode>General</c:formatCode>
                <c:ptCount val="4"/>
                <c:pt idx="0">
                  <c:v>464</c:v>
                </c:pt>
                <c:pt idx="1">
                  <c:v>4</c:v>
                </c:pt>
                <c:pt idx="2">
                  <c:v>2388</c:v>
                </c:pt>
                <c:pt idx="3">
                  <c:v>387</c:v>
                </c:pt>
              </c:numCache>
            </c:numRef>
          </c:val>
          <c:extLst>
            <c:ext xmlns:c16="http://schemas.microsoft.com/office/drawing/2014/chart" uri="{C3380CC4-5D6E-409C-BE32-E72D297353CC}">
              <c16:uniqueId val="{00000008-932F-4B33-81A0-B9C79DD24327}"/>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5FA24478-A1CE-7F46-8BA1-64AE6022B7CA}"/>
              </a:ext>
            </a:extLst>
          </p:cNvPr>
          <p:cNvSpPr>
            <a:spLocks noGrp="1" noChangeArrowheads="1"/>
          </p:cNvSpPr>
          <p:nvPr>
            <p:ph type="hdr" sz="quarter"/>
          </p:nvPr>
        </p:nvSpPr>
        <p:spPr bwMode="auto">
          <a:xfrm>
            <a:off x="0" y="0"/>
            <a:ext cx="2981325" cy="458788"/>
          </a:xfrm>
          <a:prstGeom prst="rect">
            <a:avLst/>
          </a:prstGeom>
          <a:noFill/>
          <a:ln w="9525">
            <a:noFill/>
            <a:miter lim="800000"/>
            <a:headEnd/>
            <a:tailEnd/>
          </a:ln>
          <a:effectLst/>
        </p:spPr>
        <p:txBody>
          <a:bodyPr vert="horz" wrap="square" lIns="91634" tIns="45817" rIns="91634" bIns="45817" numCol="1" anchor="t" anchorCtr="0" compatLnSpc="1">
            <a:prstTxWarp prst="textNoShape">
              <a:avLst/>
            </a:prstTxWarp>
          </a:bodyPr>
          <a:lstStyle>
            <a:lvl1pPr>
              <a:defRPr sz="1200">
                <a:latin typeface="Times" pitchFamily="18" charset="0"/>
              </a:defRPr>
            </a:lvl1pPr>
          </a:lstStyle>
          <a:p>
            <a:pPr>
              <a:defRPr/>
            </a:pPr>
            <a:endParaRPr lang="en-US"/>
          </a:p>
        </p:txBody>
      </p:sp>
      <p:sp>
        <p:nvSpPr>
          <p:cNvPr id="14339" name="Rectangle 3">
            <a:extLst>
              <a:ext uri="{FF2B5EF4-FFF2-40B4-BE49-F238E27FC236}">
                <a16:creationId xmlns:a16="http://schemas.microsoft.com/office/drawing/2014/main" id="{8B291239-1F81-6C4A-BEE1-05E869C86F5C}"/>
              </a:ext>
            </a:extLst>
          </p:cNvPr>
          <p:cNvSpPr>
            <a:spLocks noGrp="1" noChangeArrowheads="1"/>
          </p:cNvSpPr>
          <p:nvPr>
            <p:ph type="dt" sz="quarter" idx="1"/>
          </p:nvPr>
        </p:nvSpPr>
        <p:spPr bwMode="auto">
          <a:xfrm>
            <a:off x="3895725" y="0"/>
            <a:ext cx="2981325" cy="458788"/>
          </a:xfrm>
          <a:prstGeom prst="rect">
            <a:avLst/>
          </a:prstGeom>
          <a:noFill/>
          <a:ln w="9525">
            <a:noFill/>
            <a:miter lim="800000"/>
            <a:headEnd/>
            <a:tailEnd/>
          </a:ln>
          <a:effectLst/>
        </p:spPr>
        <p:txBody>
          <a:bodyPr vert="horz" wrap="square" lIns="91634" tIns="45817" rIns="91634" bIns="45817" numCol="1" anchor="t" anchorCtr="0" compatLnSpc="1">
            <a:prstTxWarp prst="textNoShape">
              <a:avLst/>
            </a:prstTxWarp>
          </a:bodyPr>
          <a:lstStyle>
            <a:lvl1pPr algn="r">
              <a:defRPr sz="1200">
                <a:latin typeface="Times" pitchFamily="18" charset="0"/>
              </a:defRPr>
            </a:lvl1pPr>
          </a:lstStyle>
          <a:p>
            <a:pPr>
              <a:defRPr/>
            </a:pPr>
            <a:endParaRPr lang="en-US"/>
          </a:p>
        </p:txBody>
      </p:sp>
      <p:sp>
        <p:nvSpPr>
          <p:cNvPr id="14340" name="Rectangle 4">
            <a:extLst>
              <a:ext uri="{FF2B5EF4-FFF2-40B4-BE49-F238E27FC236}">
                <a16:creationId xmlns:a16="http://schemas.microsoft.com/office/drawing/2014/main" id="{A8C0CE4E-D82E-5341-8AEE-73B0164A3BCB}"/>
              </a:ext>
            </a:extLst>
          </p:cNvPr>
          <p:cNvSpPr>
            <a:spLocks noGrp="1" noChangeArrowheads="1"/>
          </p:cNvSpPr>
          <p:nvPr>
            <p:ph type="ftr" sz="quarter" idx="2"/>
          </p:nvPr>
        </p:nvSpPr>
        <p:spPr bwMode="auto">
          <a:xfrm>
            <a:off x="0" y="8704263"/>
            <a:ext cx="2981325" cy="458787"/>
          </a:xfrm>
          <a:prstGeom prst="rect">
            <a:avLst/>
          </a:prstGeom>
          <a:noFill/>
          <a:ln w="9525">
            <a:noFill/>
            <a:miter lim="800000"/>
            <a:headEnd/>
            <a:tailEnd/>
          </a:ln>
          <a:effectLst/>
        </p:spPr>
        <p:txBody>
          <a:bodyPr vert="horz" wrap="square" lIns="91634" tIns="45817" rIns="91634" bIns="45817" numCol="1" anchor="b" anchorCtr="0" compatLnSpc="1">
            <a:prstTxWarp prst="textNoShape">
              <a:avLst/>
            </a:prstTxWarp>
          </a:bodyPr>
          <a:lstStyle>
            <a:lvl1pPr>
              <a:defRPr sz="1200">
                <a:latin typeface="Times" pitchFamily="18" charset="0"/>
              </a:defRPr>
            </a:lvl1pPr>
          </a:lstStyle>
          <a:p>
            <a:pPr>
              <a:defRPr/>
            </a:pPr>
            <a:endParaRPr lang="en-US"/>
          </a:p>
        </p:txBody>
      </p:sp>
      <p:sp>
        <p:nvSpPr>
          <p:cNvPr id="14341" name="Rectangle 5">
            <a:extLst>
              <a:ext uri="{FF2B5EF4-FFF2-40B4-BE49-F238E27FC236}">
                <a16:creationId xmlns:a16="http://schemas.microsoft.com/office/drawing/2014/main" id="{25A0C634-9D1D-964C-B369-B5DC459659D6}"/>
              </a:ext>
            </a:extLst>
          </p:cNvPr>
          <p:cNvSpPr>
            <a:spLocks noGrp="1" noChangeArrowheads="1"/>
          </p:cNvSpPr>
          <p:nvPr>
            <p:ph type="sldNum" sz="quarter" idx="3"/>
          </p:nvPr>
        </p:nvSpPr>
        <p:spPr bwMode="auto">
          <a:xfrm>
            <a:off x="3895725" y="8704263"/>
            <a:ext cx="2981325" cy="458787"/>
          </a:xfrm>
          <a:prstGeom prst="rect">
            <a:avLst/>
          </a:prstGeom>
          <a:noFill/>
          <a:ln w="9525">
            <a:noFill/>
            <a:miter lim="800000"/>
            <a:headEnd/>
            <a:tailEnd/>
          </a:ln>
          <a:effectLst/>
        </p:spPr>
        <p:txBody>
          <a:bodyPr vert="horz" wrap="square" lIns="91634" tIns="45817" rIns="91634" bIns="45817" numCol="1" anchor="b" anchorCtr="0" compatLnSpc="1">
            <a:prstTxWarp prst="textNoShape">
              <a:avLst/>
            </a:prstTxWarp>
          </a:bodyPr>
          <a:lstStyle>
            <a:lvl1pPr algn="r">
              <a:defRPr sz="1200">
                <a:latin typeface="Times" panose="02020603050405020304" pitchFamily="18" charset="0"/>
              </a:defRPr>
            </a:lvl1pPr>
          </a:lstStyle>
          <a:p>
            <a:pPr>
              <a:defRPr/>
            </a:pPr>
            <a:fld id="{89F9A453-66CB-48F0-824C-8B4B3EC13B11}"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6D4B729-AA3D-AC43-ABA9-6A001E8F2102}"/>
              </a:ext>
            </a:extLst>
          </p:cNvPr>
          <p:cNvSpPr>
            <a:spLocks noGrp="1" noChangeArrowheads="1"/>
          </p:cNvSpPr>
          <p:nvPr>
            <p:ph type="hdr" sz="quarter"/>
          </p:nvPr>
        </p:nvSpPr>
        <p:spPr bwMode="auto">
          <a:xfrm>
            <a:off x="0" y="0"/>
            <a:ext cx="2957513" cy="447675"/>
          </a:xfrm>
          <a:prstGeom prst="rect">
            <a:avLst/>
          </a:prstGeom>
          <a:noFill/>
          <a:ln w="9525">
            <a:noFill/>
            <a:miter lim="800000"/>
            <a:headEnd/>
            <a:tailEnd/>
          </a:ln>
          <a:effectLst/>
        </p:spPr>
        <p:txBody>
          <a:bodyPr vert="horz" wrap="square" lIns="89094" tIns="44547" rIns="89094" bIns="44547" numCol="1" anchor="t" anchorCtr="0" compatLnSpc="1">
            <a:prstTxWarp prst="textNoShape">
              <a:avLst/>
            </a:prstTxWarp>
          </a:bodyPr>
          <a:lstStyle>
            <a:lvl1pPr defTabSz="892175">
              <a:defRPr sz="1200">
                <a:latin typeface="Times" pitchFamily="18" charset="0"/>
              </a:defRPr>
            </a:lvl1pPr>
          </a:lstStyle>
          <a:p>
            <a:pPr>
              <a:defRPr/>
            </a:pPr>
            <a:endParaRPr lang="en-US"/>
          </a:p>
        </p:txBody>
      </p:sp>
      <p:sp>
        <p:nvSpPr>
          <p:cNvPr id="16387" name="Rectangle 3">
            <a:extLst>
              <a:ext uri="{FF2B5EF4-FFF2-40B4-BE49-F238E27FC236}">
                <a16:creationId xmlns:a16="http://schemas.microsoft.com/office/drawing/2014/main" id="{F446275A-6C3C-9644-B67F-6031033EE471}"/>
              </a:ext>
            </a:extLst>
          </p:cNvPr>
          <p:cNvSpPr>
            <a:spLocks noGrp="1" noChangeArrowheads="1"/>
          </p:cNvSpPr>
          <p:nvPr>
            <p:ph type="dt" idx="1"/>
          </p:nvPr>
        </p:nvSpPr>
        <p:spPr bwMode="auto">
          <a:xfrm>
            <a:off x="3919538" y="0"/>
            <a:ext cx="2957512" cy="447675"/>
          </a:xfrm>
          <a:prstGeom prst="rect">
            <a:avLst/>
          </a:prstGeom>
          <a:noFill/>
          <a:ln w="9525">
            <a:noFill/>
            <a:miter lim="800000"/>
            <a:headEnd/>
            <a:tailEnd/>
          </a:ln>
          <a:effectLst/>
        </p:spPr>
        <p:txBody>
          <a:bodyPr vert="horz" wrap="square" lIns="89094" tIns="44547" rIns="89094" bIns="44547" numCol="1" anchor="t" anchorCtr="0" compatLnSpc="1">
            <a:prstTxWarp prst="textNoShape">
              <a:avLst/>
            </a:prstTxWarp>
          </a:bodyPr>
          <a:lstStyle>
            <a:lvl1pPr algn="r" defTabSz="892175">
              <a:defRPr sz="1200">
                <a:latin typeface="Times" pitchFamily="18" charset="0"/>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431800" y="669925"/>
            <a:ext cx="6088063" cy="34258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a:extLst>
              <a:ext uri="{FF2B5EF4-FFF2-40B4-BE49-F238E27FC236}">
                <a16:creationId xmlns:a16="http://schemas.microsoft.com/office/drawing/2014/main" id="{66E28B01-3ADE-7F4D-84E0-8AE922B12C95}"/>
              </a:ext>
            </a:extLst>
          </p:cNvPr>
          <p:cNvSpPr>
            <a:spLocks noGrp="1" noChangeArrowheads="1"/>
          </p:cNvSpPr>
          <p:nvPr>
            <p:ph type="body" sz="quarter" idx="3"/>
          </p:nvPr>
        </p:nvSpPr>
        <p:spPr bwMode="auto">
          <a:xfrm>
            <a:off x="887413" y="4319588"/>
            <a:ext cx="5102225" cy="4171950"/>
          </a:xfrm>
          <a:prstGeom prst="rect">
            <a:avLst/>
          </a:prstGeom>
          <a:noFill/>
          <a:ln w="9525">
            <a:noFill/>
            <a:miter lim="800000"/>
            <a:headEnd/>
            <a:tailEnd/>
          </a:ln>
          <a:effectLst/>
        </p:spPr>
        <p:txBody>
          <a:bodyPr vert="horz" wrap="square" lIns="89094" tIns="44547" rIns="89094" bIns="4454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0" name="Rectangle 6">
            <a:extLst>
              <a:ext uri="{FF2B5EF4-FFF2-40B4-BE49-F238E27FC236}">
                <a16:creationId xmlns:a16="http://schemas.microsoft.com/office/drawing/2014/main" id="{DD97344A-31D7-764B-B2D0-DC1EBEA57B4E}"/>
              </a:ext>
            </a:extLst>
          </p:cNvPr>
          <p:cNvSpPr>
            <a:spLocks noGrp="1" noChangeArrowheads="1"/>
          </p:cNvSpPr>
          <p:nvPr>
            <p:ph type="ftr" sz="quarter" idx="4"/>
          </p:nvPr>
        </p:nvSpPr>
        <p:spPr bwMode="auto">
          <a:xfrm>
            <a:off x="0" y="8713788"/>
            <a:ext cx="2957513" cy="447675"/>
          </a:xfrm>
          <a:prstGeom prst="rect">
            <a:avLst/>
          </a:prstGeom>
          <a:noFill/>
          <a:ln w="9525">
            <a:noFill/>
            <a:miter lim="800000"/>
            <a:headEnd/>
            <a:tailEnd/>
          </a:ln>
          <a:effectLst/>
        </p:spPr>
        <p:txBody>
          <a:bodyPr vert="horz" wrap="square" lIns="89094" tIns="44547" rIns="89094" bIns="44547" numCol="1" anchor="b" anchorCtr="0" compatLnSpc="1">
            <a:prstTxWarp prst="textNoShape">
              <a:avLst/>
            </a:prstTxWarp>
          </a:bodyPr>
          <a:lstStyle>
            <a:lvl1pPr defTabSz="892175">
              <a:defRPr sz="1200">
                <a:latin typeface="Times" pitchFamily="18" charset="0"/>
              </a:defRPr>
            </a:lvl1pPr>
          </a:lstStyle>
          <a:p>
            <a:pPr>
              <a:defRPr/>
            </a:pPr>
            <a:endParaRPr lang="en-US"/>
          </a:p>
        </p:txBody>
      </p:sp>
      <p:sp>
        <p:nvSpPr>
          <p:cNvPr id="16391" name="Rectangle 7">
            <a:extLst>
              <a:ext uri="{FF2B5EF4-FFF2-40B4-BE49-F238E27FC236}">
                <a16:creationId xmlns:a16="http://schemas.microsoft.com/office/drawing/2014/main" id="{E4AE7837-02AB-3942-8B4E-8E613C6433D0}"/>
              </a:ext>
            </a:extLst>
          </p:cNvPr>
          <p:cNvSpPr>
            <a:spLocks noGrp="1" noChangeArrowheads="1"/>
          </p:cNvSpPr>
          <p:nvPr>
            <p:ph type="sldNum" sz="quarter" idx="5"/>
          </p:nvPr>
        </p:nvSpPr>
        <p:spPr bwMode="auto">
          <a:xfrm>
            <a:off x="3919538" y="8713788"/>
            <a:ext cx="2957512" cy="447675"/>
          </a:xfrm>
          <a:prstGeom prst="rect">
            <a:avLst/>
          </a:prstGeom>
          <a:noFill/>
          <a:ln w="9525">
            <a:noFill/>
            <a:miter lim="800000"/>
            <a:headEnd/>
            <a:tailEnd/>
          </a:ln>
          <a:effectLst/>
        </p:spPr>
        <p:txBody>
          <a:bodyPr vert="horz" wrap="square" lIns="89094" tIns="44547" rIns="89094" bIns="44547" numCol="1" anchor="b" anchorCtr="0" compatLnSpc="1">
            <a:prstTxWarp prst="textNoShape">
              <a:avLst/>
            </a:prstTxWarp>
          </a:bodyPr>
          <a:lstStyle>
            <a:lvl1pPr algn="r" defTabSz="892175">
              <a:defRPr sz="1200">
                <a:latin typeface="Times" panose="02020603050405020304" pitchFamily="18" charset="0"/>
              </a:defRPr>
            </a:lvl1pPr>
          </a:lstStyle>
          <a:p>
            <a:pPr>
              <a:defRPr/>
            </a:pPr>
            <a:fld id="{106F7AFB-341B-4335-AE23-92C4D80A33A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rgbClr val="333333"/>
        </a:solidFill>
        <a:latin typeface="Times" pitchFamily="18" charset="0"/>
        <a:ea typeface="+mn-ea"/>
        <a:cs typeface="+mn-cs"/>
      </a:defRPr>
    </a:lvl1pPr>
    <a:lvl2pPr marL="457200" algn="l" rtl="0" eaLnBrk="0" fontAlgn="base" hangingPunct="0">
      <a:spcBef>
        <a:spcPct val="30000"/>
      </a:spcBef>
      <a:spcAft>
        <a:spcPct val="0"/>
      </a:spcAft>
      <a:defRPr sz="1200" kern="1200">
        <a:solidFill>
          <a:srgbClr val="333333"/>
        </a:solidFill>
        <a:latin typeface="Times" pitchFamily="18" charset="0"/>
        <a:ea typeface="+mn-ea"/>
        <a:cs typeface="+mn-cs"/>
      </a:defRPr>
    </a:lvl2pPr>
    <a:lvl3pPr marL="914400" algn="l" rtl="0" eaLnBrk="0" fontAlgn="base" hangingPunct="0">
      <a:spcBef>
        <a:spcPct val="30000"/>
      </a:spcBef>
      <a:spcAft>
        <a:spcPct val="0"/>
      </a:spcAft>
      <a:defRPr sz="1200" kern="1200">
        <a:solidFill>
          <a:srgbClr val="333333"/>
        </a:solidFill>
        <a:latin typeface="Times" pitchFamily="18" charset="0"/>
        <a:ea typeface="+mn-ea"/>
        <a:cs typeface="+mn-cs"/>
      </a:defRPr>
    </a:lvl3pPr>
    <a:lvl4pPr marL="1371600" algn="l" rtl="0" eaLnBrk="0" fontAlgn="base" hangingPunct="0">
      <a:spcBef>
        <a:spcPct val="30000"/>
      </a:spcBef>
      <a:spcAft>
        <a:spcPct val="0"/>
      </a:spcAft>
      <a:defRPr sz="1200" kern="1200">
        <a:solidFill>
          <a:srgbClr val="333333"/>
        </a:solidFill>
        <a:latin typeface="Times" pitchFamily="18" charset="0"/>
        <a:ea typeface="+mn-ea"/>
        <a:cs typeface="+mn-cs"/>
      </a:defRPr>
    </a:lvl4pPr>
    <a:lvl5pPr marL="1828800" algn="l" rtl="0" eaLnBrk="0" fontAlgn="base" hangingPunct="0">
      <a:spcBef>
        <a:spcPct val="30000"/>
      </a:spcBef>
      <a:spcAft>
        <a:spcPct val="0"/>
      </a:spcAft>
      <a:defRPr sz="1200" kern="1200">
        <a:solidFill>
          <a:srgbClr val="333333"/>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ChangeArrowheads="1" noTextEdit="1"/>
          </p:cNvSpPr>
          <p:nvPr>
            <p:ph type="sldImg"/>
          </p:nvPr>
        </p:nvSpPr>
        <p:spPr>
          <a:xfrm>
            <a:off x="431800" y="669925"/>
            <a:ext cx="6088063" cy="3425825"/>
          </a:xfrm>
          <a:ln/>
        </p:spPr>
      </p:sp>
      <p:sp>
        <p:nvSpPr>
          <p:cNvPr id="1024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24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175">
              <a:defRPr sz="2400">
                <a:solidFill>
                  <a:schemeClr val="tx1"/>
                </a:solidFill>
                <a:latin typeface="Arial" panose="020B0604020202020204" pitchFamily="34" charset="0"/>
              </a:defRPr>
            </a:lvl1pPr>
            <a:lvl2pPr marL="742950" indent="-285750" defTabSz="892175">
              <a:defRPr sz="2400">
                <a:solidFill>
                  <a:schemeClr val="tx1"/>
                </a:solidFill>
                <a:latin typeface="Arial" panose="020B0604020202020204" pitchFamily="34" charset="0"/>
              </a:defRPr>
            </a:lvl2pPr>
            <a:lvl3pPr marL="1143000" indent="-228600" defTabSz="892175">
              <a:defRPr sz="2400">
                <a:solidFill>
                  <a:schemeClr val="tx1"/>
                </a:solidFill>
                <a:latin typeface="Arial" panose="020B0604020202020204" pitchFamily="34" charset="0"/>
              </a:defRPr>
            </a:lvl3pPr>
            <a:lvl4pPr marL="1600200" indent="-228600" defTabSz="892175">
              <a:defRPr sz="2400">
                <a:solidFill>
                  <a:schemeClr val="tx1"/>
                </a:solidFill>
                <a:latin typeface="Arial" panose="020B0604020202020204" pitchFamily="34" charset="0"/>
              </a:defRPr>
            </a:lvl4pPr>
            <a:lvl5pPr marL="2057400" indent="-228600" defTabSz="892175">
              <a:defRPr sz="2400">
                <a:solidFill>
                  <a:schemeClr val="tx1"/>
                </a:solidFill>
                <a:latin typeface="Arial" panose="020B0604020202020204" pitchFamily="34" charset="0"/>
              </a:defRPr>
            </a:lvl5pPr>
            <a:lvl6pPr marL="2514600" indent="-228600" defTabSz="8921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921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921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92175" eaLnBrk="0" fontAlgn="base" hangingPunct="0">
              <a:spcBef>
                <a:spcPct val="0"/>
              </a:spcBef>
              <a:spcAft>
                <a:spcPct val="0"/>
              </a:spcAft>
              <a:defRPr sz="2400">
                <a:solidFill>
                  <a:schemeClr val="tx1"/>
                </a:solidFill>
                <a:latin typeface="Arial" panose="020B0604020202020204" pitchFamily="34" charset="0"/>
              </a:defRPr>
            </a:lvl9pPr>
          </a:lstStyle>
          <a:p>
            <a:fld id="{B0E98624-823A-4E93-B538-60320920C232}" type="slidenum">
              <a:rPr lang="en-US" altLang="en-US" sz="1200" smtClean="0">
                <a:latin typeface="Times" panose="02020603050405020304" pitchFamily="18" charset="0"/>
              </a:rPr>
              <a:pPr/>
              <a:t>1</a:t>
            </a:fld>
            <a:endParaRPr lang="en-US" altLang="en-US" sz="1200">
              <a:latin typeface="Times"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06F7AFB-341B-4335-AE23-92C4D80A33A0}" type="slidenum">
              <a:rPr lang="en-US" altLang="en-US" smtClean="0"/>
              <a:pPr>
                <a:defRPr/>
              </a:pPr>
              <a:t>19</a:t>
            </a:fld>
            <a:endParaRPr lang="en-US" altLang="en-US"/>
          </a:p>
        </p:txBody>
      </p:sp>
    </p:spTree>
    <p:extLst>
      <p:ext uri="{BB962C8B-B14F-4D97-AF65-F5344CB8AC3E}">
        <p14:creationId xmlns:p14="http://schemas.microsoft.com/office/powerpoint/2010/main" val="2191094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09D8B99D-00E8-1541-BE04-F0148888E3EE}" type="slidenum">
              <a:rPr lang="en-US" altLang="en-US" smtClean="0"/>
              <a:pPr>
                <a:defRPr/>
              </a:pPr>
              <a:t>20</a:t>
            </a:fld>
            <a:endParaRPr lang="en-US" altLang="en-US"/>
          </a:p>
        </p:txBody>
      </p:sp>
    </p:spTree>
    <p:extLst>
      <p:ext uri="{BB962C8B-B14F-4D97-AF65-F5344CB8AC3E}">
        <p14:creationId xmlns:p14="http://schemas.microsoft.com/office/powerpoint/2010/main" val="998097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09D8B99D-00E8-1541-BE04-F0148888E3EE}" type="slidenum">
              <a:rPr lang="en-US" altLang="en-US" smtClean="0"/>
              <a:pPr>
                <a:defRPr/>
              </a:pPr>
              <a:t>22</a:t>
            </a:fld>
            <a:endParaRPr lang="en-US" altLang="en-US"/>
          </a:p>
        </p:txBody>
      </p:sp>
    </p:spTree>
    <p:extLst>
      <p:ext uri="{BB962C8B-B14F-4D97-AF65-F5344CB8AC3E}">
        <p14:creationId xmlns:p14="http://schemas.microsoft.com/office/powerpoint/2010/main" val="1735965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dirty="0">
                <a:solidFill>
                  <a:srgbClr val="1F4E79"/>
                </a:solidFill>
                <a:effectLst/>
                <a:latin typeface="Calibri" panose="020F0502020204030204" pitchFamily="34" charset="0"/>
              </a:rPr>
              <a:t>ECC – Emergency Communications Coordinator</a:t>
            </a:r>
            <a:endParaRPr lang="en-US" sz="1800" b="0" i="0" dirty="0">
              <a:solidFill>
                <a:srgbClr val="242424"/>
              </a:solidFill>
              <a:effectLst/>
              <a:latin typeface="Calibri" panose="020F0502020204030204" pitchFamily="34" charset="0"/>
            </a:endParaRPr>
          </a:p>
          <a:p>
            <a:pPr algn="l"/>
            <a:r>
              <a:rPr lang="en-US" sz="1800" b="1" i="0" dirty="0">
                <a:solidFill>
                  <a:srgbClr val="1F4E79"/>
                </a:solidFill>
                <a:effectLst/>
                <a:latin typeface="Calibri" panose="020F0502020204030204" pitchFamily="34" charset="0"/>
              </a:rPr>
              <a:t> </a:t>
            </a:r>
            <a:endParaRPr lang="en-US" sz="1800" b="0" i="0" dirty="0">
              <a:solidFill>
                <a:srgbClr val="242424"/>
              </a:solidFill>
              <a:effectLst/>
              <a:latin typeface="Calibri" panose="020F0502020204030204" pitchFamily="34" charset="0"/>
            </a:endParaRPr>
          </a:p>
          <a:p>
            <a:pPr algn="l"/>
            <a:r>
              <a:rPr lang="en-US" sz="1800" b="1" i="0" dirty="0">
                <a:solidFill>
                  <a:srgbClr val="1F4E79"/>
                </a:solidFill>
                <a:effectLst/>
                <a:latin typeface="Calibri" panose="020F0502020204030204" pitchFamily="34" charset="0"/>
              </a:rPr>
              <a:t>ECCs are subject matter experts (SME) whose mission is to support SLTT in maturing emergency communications and the interoperability of emergency communication technologies. </a:t>
            </a:r>
            <a:endParaRPr lang="en-US" sz="1800" b="0" i="0" dirty="0">
              <a:solidFill>
                <a:srgbClr val="242424"/>
              </a:solidFill>
              <a:effectLst/>
              <a:latin typeface="Calibri" panose="020F0502020204030204" pitchFamily="34" charset="0"/>
            </a:endParaRPr>
          </a:p>
          <a:p>
            <a:pPr algn="l"/>
            <a:r>
              <a:rPr lang="en-US" sz="1800" b="1" i="0" dirty="0">
                <a:solidFill>
                  <a:srgbClr val="1F4E79"/>
                </a:solidFill>
                <a:effectLst/>
                <a:latin typeface="Calibri" panose="020F0502020204030204" pitchFamily="34" charset="0"/>
              </a:rPr>
              <a:t> </a:t>
            </a:r>
            <a:endParaRPr lang="en-US" sz="1800" b="0" i="0" dirty="0">
              <a:solidFill>
                <a:srgbClr val="242424"/>
              </a:solidFill>
              <a:effectLst/>
              <a:latin typeface="Calibri" panose="020F0502020204030204" pitchFamily="34" charset="0"/>
            </a:endParaRPr>
          </a:p>
          <a:p>
            <a:pPr algn="l"/>
            <a:r>
              <a:rPr lang="en-US" sz="1800" b="1" i="0" dirty="0">
                <a:solidFill>
                  <a:srgbClr val="1F4E79"/>
                </a:solidFill>
                <a:effectLst/>
                <a:latin typeface="Calibri" panose="020F0502020204030204" pitchFamily="34" charset="0"/>
              </a:rPr>
              <a:t>Nationally there are 3 Supervisory Communications Sector Chiefs and 17 ECCs (total 20FTE).</a:t>
            </a:r>
            <a:endParaRPr lang="en-US" sz="1800" b="0" i="0" dirty="0">
              <a:solidFill>
                <a:srgbClr val="242424"/>
              </a:solidFill>
              <a:effectLst/>
              <a:latin typeface="Calibri" panose="020F0502020204030204" pitchFamily="34" charset="0"/>
            </a:endParaRPr>
          </a:p>
          <a:p>
            <a:pPr algn="l"/>
            <a:r>
              <a:rPr lang="en-US" sz="1800" b="1" i="0" dirty="0">
                <a:solidFill>
                  <a:srgbClr val="1F4E79"/>
                </a:solidFill>
                <a:effectLst/>
                <a:latin typeface="Calibri" panose="020F0502020204030204" pitchFamily="34" charset="0"/>
              </a:rPr>
              <a:t> </a:t>
            </a:r>
            <a:endParaRPr lang="en-US" sz="1800" b="0" i="0" dirty="0">
              <a:solidFill>
                <a:srgbClr val="242424"/>
              </a:solidFill>
              <a:effectLst/>
              <a:latin typeface="Calibri" panose="020F0502020204030204" pitchFamily="34" charset="0"/>
            </a:endParaRPr>
          </a:p>
          <a:p>
            <a:pPr algn="l"/>
            <a:r>
              <a:rPr lang="en-US" sz="1800" b="1" i="0" dirty="0">
                <a:solidFill>
                  <a:srgbClr val="1F4E79"/>
                </a:solidFill>
                <a:effectLst/>
                <a:latin typeface="Calibri" panose="020F0502020204030204" pitchFamily="34" charset="0"/>
              </a:rPr>
              <a:t>ECCs promote and support:</a:t>
            </a:r>
            <a:endParaRPr lang="en-US" sz="1800" b="0" i="0" dirty="0">
              <a:solidFill>
                <a:srgbClr val="242424"/>
              </a:solidFill>
              <a:effectLst/>
              <a:latin typeface="Calibri" panose="020F0502020204030204" pitchFamily="34" charset="0"/>
            </a:endParaRPr>
          </a:p>
          <a:p>
            <a:pPr algn="l"/>
            <a:r>
              <a:rPr lang="en-US" sz="1800" b="1" i="0" dirty="0">
                <a:solidFill>
                  <a:srgbClr val="1F4E79"/>
                </a:solidFill>
                <a:effectLst/>
                <a:latin typeface="Calibri" panose="020F0502020204030204" pitchFamily="34" charset="0"/>
              </a:rPr>
              <a:t> </a:t>
            </a:r>
            <a:endParaRPr lang="en-US" sz="1800" b="0" i="0" dirty="0">
              <a:solidFill>
                <a:srgbClr val="242424"/>
              </a:solidFill>
              <a:effectLst/>
              <a:latin typeface="Calibri" panose="020F0502020204030204" pitchFamily="34" charset="0"/>
            </a:endParaRPr>
          </a:p>
          <a:p>
            <a:pPr algn="l"/>
            <a:r>
              <a:rPr lang="en-US" sz="1800" b="1" i="0" dirty="0">
                <a:solidFill>
                  <a:srgbClr val="1F4E79"/>
                </a:solidFill>
                <a:effectLst/>
                <a:latin typeface="Calibri" panose="020F0502020204030204" pitchFamily="34" charset="0"/>
              </a:rPr>
              <a:t>Strategic Planning</a:t>
            </a:r>
            <a:endParaRPr lang="en-US" sz="1800" b="0" i="0" dirty="0">
              <a:solidFill>
                <a:srgbClr val="242424"/>
              </a:solidFill>
              <a:effectLst/>
              <a:latin typeface="Calibri" panose="020F0502020204030204" pitchFamily="34" charset="0"/>
            </a:endParaRPr>
          </a:p>
          <a:p>
            <a:pPr algn="l"/>
            <a:r>
              <a:rPr lang="en-US" sz="1800" b="1" i="0" dirty="0">
                <a:solidFill>
                  <a:srgbClr val="1F4E79"/>
                </a:solidFill>
                <a:effectLst/>
                <a:latin typeface="Calibri" panose="020F0502020204030204" pitchFamily="34" charset="0"/>
              </a:rPr>
              <a:t>+ Statewide Communications Interoperability Plans (aka SCIPs – pronounced “skips”)</a:t>
            </a:r>
            <a:endParaRPr lang="en-US" sz="1800" b="0" i="0" dirty="0">
              <a:solidFill>
                <a:srgbClr val="242424"/>
              </a:solidFill>
              <a:effectLst/>
              <a:latin typeface="Calibri" panose="020F0502020204030204" pitchFamily="34" charset="0"/>
            </a:endParaRPr>
          </a:p>
          <a:p>
            <a:pPr algn="l"/>
            <a:r>
              <a:rPr lang="en-US" sz="1800" b="1" i="0" dirty="0">
                <a:solidFill>
                  <a:srgbClr val="1F4E79"/>
                </a:solidFill>
                <a:effectLst/>
                <a:latin typeface="Calibri" panose="020F0502020204030204" pitchFamily="34" charset="0"/>
              </a:rPr>
              <a:t>+ Tactical Interoperability Communications Plans (aka TIC-Ps – pronounced “tick pees”)</a:t>
            </a:r>
            <a:endParaRPr lang="en-US" sz="1800" b="0" i="0" dirty="0">
              <a:solidFill>
                <a:srgbClr val="242424"/>
              </a:solidFill>
              <a:effectLst/>
              <a:latin typeface="Calibri" panose="020F0502020204030204" pitchFamily="34" charset="0"/>
            </a:endParaRPr>
          </a:p>
          <a:p>
            <a:pPr algn="l"/>
            <a:r>
              <a:rPr lang="en-US" sz="1800" b="1" i="0" dirty="0">
                <a:solidFill>
                  <a:srgbClr val="1F4E79"/>
                </a:solidFill>
                <a:effectLst/>
                <a:latin typeface="Calibri" panose="020F0502020204030204" pitchFamily="34" charset="0"/>
              </a:rPr>
              <a:t> </a:t>
            </a:r>
            <a:endParaRPr lang="en-US" sz="1800" b="0" i="0" dirty="0">
              <a:solidFill>
                <a:srgbClr val="242424"/>
              </a:solidFill>
              <a:effectLst/>
              <a:latin typeface="Calibri" panose="020F0502020204030204" pitchFamily="34" charset="0"/>
            </a:endParaRPr>
          </a:p>
          <a:p>
            <a:pPr algn="l"/>
            <a:r>
              <a:rPr lang="en-US" sz="1800" b="1" i="0" dirty="0">
                <a:solidFill>
                  <a:srgbClr val="1F4E79"/>
                </a:solidFill>
                <a:effectLst/>
                <a:latin typeface="Calibri" panose="020F0502020204030204" pitchFamily="34" charset="0"/>
              </a:rPr>
              <a:t>Governance</a:t>
            </a:r>
            <a:endParaRPr lang="en-US" sz="1800" b="0" i="0" dirty="0">
              <a:solidFill>
                <a:srgbClr val="242424"/>
              </a:solidFill>
              <a:effectLst/>
              <a:latin typeface="Calibri" panose="020F0502020204030204" pitchFamily="34" charset="0"/>
            </a:endParaRPr>
          </a:p>
          <a:p>
            <a:pPr algn="l"/>
            <a:r>
              <a:rPr lang="en-US" sz="1800" b="1" i="0" dirty="0">
                <a:solidFill>
                  <a:srgbClr val="1F4E79"/>
                </a:solidFill>
                <a:effectLst/>
                <a:latin typeface="Calibri" panose="020F0502020204030204" pitchFamily="34" charset="0"/>
              </a:rPr>
              <a:t>+ Statewide Interoperability Executive Committees (SIECs) (aka Statewide Interoperability Governance Boards or SIGBs)</a:t>
            </a:r>
            <a:endParaRPr lang="en-US" sz="1800" b="0" i="0" dirty="0">
              <a:solidFill>
                <a:srgbClr val="242424"/>
              </a:solidFill>
              <a:effectLst/>
              <a:latin typeface="Calibri" panose="020F0502020204030204" pitchFamily="34" charset="0"/>
            </a:endParaRPr>
          </a:p>
          <a:p>
            <a:pPr algn="l"/>
            <a:r>
              <a:rPr lang="en-US" sz="1800" b="1" i="0" dirty="0">
                <a:solidFill>
                  <a:srgbClr val="1F4E79"/>
                </a:solidFill>
                <a:effectLst/>
                <a:latin typeface="Calibri" panose="020F0502020204030204" pitchFamily="34" charset="0"/>
              </a:rPr>
              <a:t>+ 9-1-1 governance bodies</a:t>
            </a:r>
            <a:endParaRPr lang="en-US" sz="1800" b="0" i="0" dirty="0">
              <a:solidFill>
                <a:srgbClr val="242424"/>
              </a:solidFill>
              <a:effectLst/>
              <a:latin typeface="Calibri" panose="020F0502020204030204" pitchFamily="34" charset="0"/>
            </a:endParaRPr>
          </a:p>
          <a:p>
            <a:pPr algn="l"/>
            <a:r>
              <a:rPr lang="en-US" sz="1800" b="1" i="0" dirty="0">
                <a:solidFill>
                  <a:srgbClr val="1F4E79"/>
                </a:solidFill>
                <a:effectLst/>
                <a:latin typeface="Calibri" panose="020F0502020204030204" pitchFamily="34" charset="0"/>
              </a:rPr>
              <a:t>+ Communications Unit governance bodies</a:t>
            </a:r>
            <a:endParaRPr lang="en-US" sz="1800" b="0" i="0" dirty="0">
              <a:solidFill>
                <a:srgbClr val="242424"/>
              </a:solidFill>
              <a:effectLst/>
              <a:latin typeface="Calibri" panose="020F0502020204030204" pitchFamily="34" charset="0"/>
            </a:endParaRPr>
          </a:p>
          <a:p>
            <a:pPr algn="l"/>
            <a:r>
              <a:rPr lang="en-US" sz="1800" b="1" i="0" dirty="0">
                <a:solidFill>
                  <a:srgbClr val="1F4E79"/>
                </a:solidFill>
                <a:effectLst/>
                <a:latin typeface="Calibri" panose="020F0502020204030204" pitchFamily="34" charset="0"/>
              </a:rPr>
              <a:t> </a:t>
            </a:r>
            <a:endParaRPr lang="en-US" sz="1800" b="0" i="0" dirty="0">
              <a:solidFill>
                <a:srgbClr val="242424"/>
              </a:solidFill>
              <a:effectLst/>
              <a:latin typeface="Calibri" panose="020F0502020204030204" pitchFamily="34" charset="0"/>
            </a:endParaRPr>
          </a:p>
          <a:p>
            <a:pPr algn="l"/>
            <a:r>
              <a:rPr lang="en-US" sz="1800" b="1" i="0" dirty="0">
                <a:solidFill>
                  <a:srgbClr val="1F4E79"/>
                </a:solidFill>
                <a:effectLst/>
                <a:latin typeface="Calibri" panose="020F0502020204030204" pitchFamily="34" charset="0"/>
              </a:rPr>
              <a:t>Assistance</a:t>
            </a:r>
            <a:endParaRPr lang="en-US" sz="1800" b="0" i="0" dirty="0">
              <a:solidFill>
                <a:srgbClr val="242424"/>
              </a:solidFill>
              <a:effectLst/>
              <a:latin typeface="Calibri" panose="020F0502020204030204" pitchFamily="34" charset="0"/>
            </a:endParaRPr>
          </a:p>
          <a:p>
            <a:pPr algn="l"/>
            <a:r>
              <a:rPr lang="en-US" sz="1800" b="1" i="0" dirty="0">
                <a:solidFill>
                  <a:srgbClr val="1F4E79"/>
                </a:solidFill>
                <a:effectLst/>
                <a:latin typeface="Calibri" panose="020F0502020204030204" pitchFamily="34" charset="0"/>
              </a:rPr>
              <a:t>+ Technical Assistance – strategic plan development, SOP development, technology assessments, training, exercising, and usage assessments</a:t>
            </a:r>
            <a:endParaRPr lang="en-US" sz="1800" b="0" i="0" dirty="0">
              <a:solidFill>
                <a:srgbClr val="242424"/>
              </a:solidFill>
              <a:effectLst/>
              <a:latin typeface="Calibri" panose="020F0502020204030204" pitchFamily="34" charset="0"/>
            </a:endParaRPr>
          </a:p>
          <a:p>
            <a:pPr algn="l"/>
            <a:r>
              <a:rPr lang="en-US" sz="1800" b="1" i="0" dirty="0">
                <a:solidFill>
                  <a:srgbClr val="1F4E79"/>
                </a:solidFill>
                <a:effectLst/>
                <a:latin typeface="Calibri" panose="020F0502020204030204" pitchFamily="34" charset="0"/>
              </a:rPr>
              <a:t>+ Relationships – partnerships with Statewide Interoperability Coordinators (SWICs), 911 Administrators, Alert &amp; Warning Administrators</a:t>
            </a:r>
            <a:endParaRPr lang="en-US" sz="1800" b="0" i="0" dirty="0">
              <a:solidFill>
                <a:srgbClr val="242424"/>
              </a:solidFill>
              <a:effectLst/>
              <a:latin typeface="Calibri" panose="020F0502020204030204" pitchFamily="34" charset="0"/>
            </a:endParaRPr>
          </a:p>
          <a:p>
            <a:pPr algn="l"/>
            <a:r>
              <a:rPr lang="en-US" sz="1800" b="1" i="0" dirty="0">
                <a:solidFill>
                  <a:srgbClr val="1F4E79"/>
                </a:solidFill>
                <a:effectLst/>
                <a:latin typeface="Calibri" panose="020F0502020204030204" pitchFamily="34" charset="0"/>
              </a:rPr>
              <a:t> </a:t>
            </a:r>
            <a:endParaRPr lang="en-US" sz="1800" b="0" i="0" dirty="0">
              <a:solidFill>
                <a:srgbClr val="242424"/>
              </a:solidFill>
              <a:effectLst/>
              <a:latin typeface="Calibri" panose="020F0502020204030204" pitchFamily="34" charset="0"/>
            </a:endParaRPr>
          </a:p>
          <a:p>
            <a:pPr algn="l"/>
            <a:r>
              <a:rPr lang="en-US" sz="1800" b="1" i="0" dirty="0">
                <a:solidFill>
                  <a:srgbClr val="1F4E79"/>
                </a:solidFill>
                <a:effectLst/>
                <a:latin typeface="Calibri" panose="020F0502020204030204" pitchFamily="34" charset="0"/>
              </a:rPr>
              <a:t>Assessments</a:t>
            </a:r>
            <a:endParaRPr lang="en-US" sz="1800" b="0" i="0" dirty="0">
              <a:solidFill>
                <a:srgbClr val="242424"/>
              </a:solidFill>
              <a:effectLst/>
              <a:latin typeface="Calibri" panose="020F0502020204030204" pitchFamily="34" charset="0"/>
            </a:endParaRPr>
          </a:p>
          <a:p>
            <a:pPr algn="l"/>
            <a:r>
              <a:rPr lang="en-US" sz="1800" b="1" i="0" dirty="0">
                <a:solidFill>
                  <a:srgbClr val="1F4E79"/>
                </a:solidFill>
                <a:effectLst/>
                <a:latin typeface="Calibri" panose="020F0502020204030204" pitchFamily="34" charset="0"/>
              </a:rPr>
              <a:t>+ Interoperability Marker – Assist states with self-assess their maturity of 25 standardized interoperability capabilities</a:t>
            </a:r>
            <a:endParaRPr lang="en-US" sz="1800" b="0" i="0" dirty="0">
              <a:solidFill>
                <a:srgbClr val="242424"/>
              </a:solidFill>
              <a:effectLst/>
              <a:latin typeface="Calibri" panose="020F0502020204030204" pitchFamily="34" charset="0"/>
            </a:endParaRPr>
          </a:p>
          <a:p>
            <a:pPr algn="l"/>
            <a:r>
              <a:rPr lang="en-US" sz="1800" b="1" i="0" dirty="0">
                <a:solidFill>
                  <a:srgbClr val="1F4E79"/>
                </a:solidFill>
                <a:effectLst/>
                <a:latin typeface="Calibri" panose="020F0502020204030204" pitchFamily="34" charset="0"/>
              </a:rPr>
              <a:t> </a:t>
            </a:r>
            <a:endParaRPr lang="en-US" sz="1800" b="0" i="0" dirty="0">
              <a:solidFill>
                <a:srgbClr val="242424"/>
              </a:solidFill>
              <a:effectLst/>
              <a:latin typeface="Calibri" panose="020F0502020204030204" pitchFamily="34" charset="0"/>
            </a:endParaRPr>
          </a:p>
          <a:p>
            <a:pPr algn="l"/>
            <a:r>
              <a:rPr lang="en-US" sz="1800" b="1" i="0" dirty="0">
                <a:solidFill>
                  <a:srgbClr val="1F4E79"/>
                </a:solidFill>
                <a:effectLst/>
                <a:latin typeface="Calibri" panose="020F0502020204030204" pitchFamily="34" charset="0"/>
              </a:rPr>
              <a:t>Info Current as of April/2023</a:t>
            </a:r>
          </a:p>
          <a:p>
            <a:pPr algn="l"/>
            <a:r>
              <a:rPr lang="en-US" sz="1800" b="1" i="0" dirty="0">
                <a:solidFill>
                  <a:srgbClr val="1F4E79"/>
                </a:solidFill>
                <a:effectLst/>
                <a:latin typeface="Calibri" panose="020F0502020204030204" pitchFamily="34" charset="0"/>
              </a:rPr>
              <a:t>Stats sourced from ECD</a:t>
            </a:r>
            <a:endParaRPr lang="en-US" sz="1800" b="0" i="0" dirty="0">
              <a:solidFill>
                <a:srgbClr val="242424"/>
              </a:solidFill>
              <a:effectLst/>
              <a:latin typeface="Calibri" panose="020F0502020204030204" pitchFamily="34" charset="0"/>
            </a:endParaRPr>
          </a:p>
          <a:p>
            <a:pPr marL="0" marR="0" lvl="0" indent="0" algn="l" defTabSz="914400" rtl="0" eaLnBrk="0" fontAlgn="base" latinLnBrk="0" hangingPunct="0">
              <a:lnSpc>
                <a:spcPct val="100000"/>
              </a:lnSpc>
              <a:spcBef>
                <a:spcPts val="0"/>
              </a:spcBef>
              <a:spcAft>
                <a:spcPts val="0"/>
              </a:spcAft>
              <a:buClrTx/>
              <a:buSzTx/>
              <a:buFontTx/>
              <a:buNone/>
              <a:tabLst/>
              <a:defRPr/>
            </a:pPr>
            <a:endParaRPr lang="en-US" sz="11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09D8B99D-00E8-1541-BE04-F0148888E3EE}" type="slidenum">
              <a:rPr lang="en-US" altLang="en-US" smtClean="0"/>
              <a:pPr>
                <a:defRPr/>
              </a:pPr>
              <a:t>26</a:t>
            </a:fld>
            <a:endParaRPr lang="en-US" altLang="en-US"/>
          </a:p>
        </p:txBody>
      </p:sp>
    </p:spTree>
    <p:extLst>
      <p:ext uri="{BB962C8B-B14F-4D97-AF65-F5344CB8AC3E}">
        <p14:creationId xmlns:p14="http://schemas.microsoft.com/office/powerpoint/2010/main" val="2818977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Prior to RU invading UE we issued Shields Up guidance – lower thresholds, defend networks more diligently</a:t>
            </a:r>
          </a:p>
          <a:p>
            <a:endParaRPr lang="en-US" sz="1400" dirty="0"/>
          </a:p>
          <a:p>
            <a:r>
              <a:rPr lang="en-US" sz="1400" dirty="0"/>
              <a:t>The cyber battlefield presents the largest attack surface, and the greatest risk that critical infrastructure owners/operators must manage</a:t>
            </a:r>
          </a:p>
          <a:p>
            <a:endParaRPr lang="en-US" sz="1400" dirty="0"/>
          </a:p>
          <a:p>
            <a:r>
              <a:rPr lang="en-US" sz="1400" dirty="0"/>
              <a:t>This is a new battleground and foreign AND domestic combatants (Russia, China, Iran, others) are incessantly attacking the United States, targeting critical infrastructure to chip away at our national security and economic security.</a:t>
            </a:r>
          </a:p>
          <a:p>
            <a:pPr algn="l"/>
            <a:endParaRPr lang="en-US" sz="1800" b="0" i="0" u="none" strike="noStrike" baseline="0" dirty="0">
              <a:solidFill>
                <a:srgbClr val="000000"/>
              </a:solidFill>
              <a:latin typeface="Franklin Gothic Book" panose="020B0503020102020204" pitchFamily="34" charset="0"/>
            </a:endParaRPr>
          </a:p>
          <a:p>
            <a:r>
              <a:rPr lang="en-US" sz="1400" b="0" i="0" u="none" strike="noStrike" baseline="0" dirty="0">
                <a:solidFill>
                  <a:srgbClr val="030303"/>
                </a:solidFill>
                <a:latin typeface="Franklin Gothic Book" panose="020B0503020102020204" pitchFamily="34" charset="0"/>
              </a:rPr>
              <a:t>Our agency is passionate about working with industry to defend the nation in this battle.</a:t>
            </a:r>
          </a:p>
          <a:p>
            <a:endParaRPr lang="en-US" sz="1400" b="0" i="0" u="none" strike="noStrike" baseline="0" dirty="0">
              <a:solidFill>
                <a:srgbClr val="2778AD"/>
              </a:solidFill>
              <a:latin typeface="Franklin Gothic Book" panose="020B0503020102020204" pitchFamily="34" charset="0"/>
            </a:endParaRPr>
          </a:p>
          <a:p>
            <a:r>
              <a:rPr lang="en-US" sz="1400" b="0" i="0" u="none" strike="noStrike" baseline="0" dirty="0">
                <a:solidFill>
                  <a:srgbClr val="030303"/>
                </a:solidFill>
                <a:latin typeface="Franklin Gothic Book" panose="020B0503020102020204" pitchFamily="34" charset="0"/>
              </a:rPr>
              <a:t>CISA’s unique mission is to drive security through truly operational collaboration and partnership</a:t>
            </a:r>
          </a:p>
          <a:p>
            <a:r>
              <a:rPr lang="en-US" sz="1400" b="0" i="0" u="none" strike="noStrike" baseline="0" dirty="0">
                <a:solidFill>
                  <a:srgbClr val="030303"/>
                </a:solidFill>
                <a:latin typeface="Franklin Gothic Book" panose="020B0503020102020204" pitchFamily="34" charset="0"/>
              </a:rPr>
              <a:t>We know that collaboration between the federal government, Infrastructure owners and operators, and cyber network defenders exponentially drive down risk to our nation.</a:t>
            </a:r>
          </a:p>
          <a:p>
            <a:endParaRPr lang="en-US" sz="1400" b="0" i="0" u="none" strike="noStrike" baseline="0" dirty="0">
              <a:solidFill>
                <a:srgbClr val="030303"/>
              </a:solidFill>
              <a:latin typeface="Franklin Gothic Book" panose="020B0503020102020204" pitchFamily="34" charset="0"/>
            </a:endParaRPr>
          </a:p>
          <a:p>
            <a:r>
              <a:rPr lang="en-US" sz="1400" b="0" i="0" u="none" strike="noStrike" baseline="0" dirty="0">
                <a:solidFill>
                  <a:srgbClr val="030303"/>
                </a:solidFill>
                <a:latin typeface="Franklin Gothic Book" panose="020B0503020102020204" pitchFamily="34" charset="0"/>
              </a:rPr>
              <a:t>We provide no-cost guidance, services, assessments, training, and more  - All to further strengthen our understanding of current and future risks and better meet the diverse needs to secure and defend.</a:t>
            </a:r>
            <a:endParaRPr lang="en-US" sz="1400" b="0" i="0" u="none" strike="noStrike" baseline="0" dirty="0">
              <a:solidFill>
                <a:srgbClr val="030303"/>
              </a:solidFill>
              <a:latin typeface="Courier New" panose="02070309020205020404" pitchFamily="49" charset="0"/>
            </a:endParaRPr>
          </a:p>
          <a:p>
            <a:endParaRPr lang="en-US" sz="1400" b="0" i="0" u="none" strike="noStrike" baseline="0" dirty="0">
              <a:solidFill>
                <a:srgbClr val="030303"/>
              </a:solidFill>
              <a:latin typeface="Courier New" panose="02070309020205020404" pitchFamily="49" charset="0"/>
            </a:endParaRPr>
          </a:p>
          <a:p>
            <a:r>
              <a:rPr lang="en-US" sz="1400" b="0" i="0" u="none" strike="noStrike" baseline="0" dirty="0">
                <a:solidFill>
                  <a:srgbClr val="030303"/>
                </a:solidFill>
                <a:latin typeface="Franklin Gothic Book" panose="020B0503020102020204" pitchFamily="34" charset="0"/>
              </a:rPr>
              <a:t>That means operationalizing collaboration, working with our partners to share information in real-time - working together to reduce risk and build resilience from the start to protect the critical infrastructure that Utahns rely on every day.</a:t>
            </a:r>
          </a:p>
          <a:p>
            <a:endParaRPr lang="en-US" sz="1400" b="0" i="0" u="none" strike="noStrike" baseline="0" dirty="0">
              <a:solidFill>
                <a:srgbClr val="030303"/>
              </a:solidFill>
              <a:latin typeface="Franklin Gothic Book" panose="020B0503020102020204" pitchFamily="34" charset="0"/>
            </a:endParaRPr>
          </a:p>
          <a:p>
            <a:endParaRPr lang="en-US" sz="1400" b="0" i="0" u="none" strike="noStrike" baseline="0" dirty="0">
              <a:solidFill>
                <a:srgbClr val="030303"/>
              </a:solidFill>
              <a:latin typeface="Franklin Gothic Book" panose="020B0503020102020204" pitchFamily="34" charset="0"/>
            </a:endParaRPr>
          </a:p>
          <a:p>
            <a:endParaRPr lang="en-US" sz="1800" b="0" i="0" u="none" strike="noStrike" baseline="0" dirty="0">
              <a:solidFill>
                <a:srgbClr val="030303"/>
              </a:solidFill>
              <a:latin typeface="Franklin Gothic Book" panose="020B0503020102020204" pitchFamily="34" charset="0"/>
            </a:endParaRPr>
          </a:p>
        </p:txBody>
      </p:sp>
      <p:sp>
        <p:nvSpPr>
          <p:cNvPr id="4" name="Slide Number Placeholder 3"/>
          <p:cNvSpPr>
            <a:spLocks noGrp="1"/>
          </p:cNvSpPr>
          <p:nvPr>
            <p:ph type="sldNum" sz="quarter" idx="5"/>
          </p:nvPr>
        </p:nvSpPr>
        <p:spPr/>
        <p:txBody>
          <a:bodyPr/>
          <a:lstStyle/>
          <a:p>
            <a:pPr marL="0" marR="0" lvl="0" indent="0" algn="r" defTabSz="892175" rtl="0" eaLnBrk="0" fontAlgn="base" latinLnBrk="0" hangingPunct="0">
              <a:lnSpc>
                <a:spcPct val="100000"/>
              </a:lnSpc>
              <a:spcBef>
                <a:spcPct val="0"/>
              </a:spcBef>
              <a:spcAft>
                <a:spcPct val="0"/>
              </a:spcAft>
              <a:buClrTx/>
              <a:buSzTx/>
              <a:buFontTx/>
              <a:buNone/>
              <a:tabLst/>
              <a:defRPr/>
            </a:pPr>
            <a:fld id="{65471F9A-B9F2-41D6-B914-1029BD6179BF}" type="slidenum">
              <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mn-ea"/>
                <a:cs typeface="+mn-cs"/>
              </a:rPr>
              <a:pPr marL="0" marR="0" lvl="0" indent="0" algn="r" defTabSz="892175" rtl="0" eaLnBrk="0" fontAlgn="base" latinLnBrk="0" hangingPunct="0">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1278180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CISA IS A NON-REGULATORY AGENCY – PCII APPLIES TO MUCH OF OUR WORK WHEN NEEDED</a:t>
            </a:r>
          </a:p>
          <a:p>
            <a:endParaRPr lang="en-US" sz="1400" dirty="0"/>
          </a:p>
          <a:p>
            <a:r>
              <a:rPr lang="en-US" sz="1400" dirty="0"/>
              <a:t>WE HAVE A PLAN AND WE CAN’T DO IT WITHOUT YOU</a:t>
            </a:r>
          </a:p>
        </p:txBody>
      </p:sp>
      <p:sp>
        <p:nvSpPr>
          <p:cNvPr id="4" name="Slide Number Placeholder 3"/>
          <p:cNvSpPr>
            <a:spLocks noGrp="1"/>
          </p:cNvSpPr>
          <p:nvPr>
            <p:ph type="sldNum" sz="quarter" idx="5"/>
          </p:nvPr>
        </p:nvSpPr>
        <p:spPr/>
        <p:txBody>
          <a:bodyPr/>
          <a:lstStyle/>
          <a:p>
            <a:pPr>
              <a:defRPr/>
            </a:pPr>
            <a:fld id="{65471F9A-B9F2-41D6-B914-1029BD6179BF}" type="slidenum">
              <a:rPr lang="en-US" altLang="en-US" smtClean="0"/>
              <a:pPr>
                <a:defRPr/>
              </a:pPr>
              <a:t>28</a:t>
            </a:fld>
            <a:endParaRPr lang="en-US" altLang="en-US" dirty="0"/>
          </a:p>
        </p:txBody>
      </p:sp>
    </p:spTree>
    <p:extLst>
      <p:ext uri="{BB962C8B-B14F-4D97-AF65-F5344CB8AC3E}">
        <p14:creationId xmlns:p14="http://schemas.microsoft.com/office/powerpoint/2010/main" val="2079527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Threat landscape – “threatscape”</a:t>
            </a:r>
          </a:p>
        </p:txBody>
      </p:sp>
      <p:sp>
        <p:nvSpPr>
          <p:cNvPr id="4" name="Slide Number Placeholder 3"/>
          <p:cNvSpPr>
            <a:spLocks noGrp="1"/>
          </p:cNvSpPr>
          <p:nvPr>
            <p:ph type="sldNum" sz="quarter" idx="5"/>
          </p:nvPr>
        </p:nvSpPr>
        <p:spPr/>
        <p:txBody>
          <a:bodyPr/>
          <a:lstStyle/>
          <a:p>
            <a:pPr>
              <a:defRPr/>
            </a:pPr>
            <a:fld id="{65471F9A-B9F2-41D6-B914-1029BD6179BF}" type="slidenum">
              <a:rPr lang="en-US" altLang="en-US" smtClean="0"/>
              <a:pPr>
                <a:defRPr/>
              </a:pPr>
              <a:t>29</a:t>
            </a:fld>
            <a:endParaRPr lang="en-US" altLang="en-US" dirty="0"/>
          </a:p>
        </p:txBody>
      </p:sp>
    </p:spTree>
    <p:extLst>
      <p:ext uri="{BB962C8B-B14F-4D97-AF65-F5344CB8AC3E}">
        <p14:creationId xmlns:p14="http://schemas.microsoft.com/office/powerpoint/2010/main" val="35819546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This is the CISA cybersecurity landing page and the one-stop shop for all things cybersecurity</a:t>
            </a:r>
          </a:p>
          <a:p>
            <a:r>
              <a:rPr lang="en-US" sz="1400" dirty="0"/>
              <a:t>UNDERSTAND THAT ALL CYBERSECURITY WORK IS ABOUT BUILDING RESILIENCE TO EXPLOITATION AND DISRUPTION</a:t>
            </a:r>
          </a:p>
        </p:txBody>
      </p:sp>
      <p:sp>
        <p:nvSpPr>
          <p:cNvPr id="4" name="Slide Number Placeholder 3"/>
          <p:cNvSpPr>
            <a:spLocks noGrp="1"/>
          </p:cNvSpPr>
          <p:nvPr>
            <p:ph type="sldNum" sz="quarter" idx="5"/>
          </p:nvPr>
        </p:nvSpPr>
        <p:spPr/>
        <p:txBody>
          <a:bodyPr/>
          <a:lstStyle/>
          <a:p>
            <a:pPr>
              <a:defRPr/>
            </a:pPr>
            <a:fld id="{65471F9A-B9F2-41D6-B914-1029BD6179BF}" type="slidenum">
              <a:rPr lang="en-US" altLang="en-US" smtClean="0"/>
              <a:pPr>
                <a:defRPr/>
              </a:pPr>
              <a:t>30</a:t>
            </a:fld>
            <a:endParaRPr lang="en-US" altLang="en-US" dirty="0"/>
          </a:p>
        </p:txBody>
      </p:sp>
    </p:spTree>
    <p:extLst>
      <p:ext uri="{BB962C8B-B14F-4D97-AF65-F5344CB8AC3E}">
        <p14:creationId xmlns:p14="http://schemas.microsoft.com/office/powerpoint/2010/main" val="9658167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This website is the pot of gold – it has all the information you need today to defend and secure industrial control systems</a:t>
            </a:r>
          </a:p>
        </p:txBody>
      </p:sp>
      <p:sp>
        <p:nvSpPr>
          <p:cNvPr id="4" name="Slide Number Placeholder 3"/>
          <p:cNvSpPr>
            <a:spLocks noGrp="1"/>
          </p:cNvSpPr>
          <p:nvPr>
            <p:ph type="sldNum" sz="quarter" idx="5"/>
          </p:nvPr>
        </p:nvSpPr>
        <p:spPr/>
        <p:txBody>
          <a:bodyPr/>
          <a:lstStyle/>
          <a:p>
            <a:pPr>
              <a:defRPr/>
            </a:pPr>
            <a:fld id="{65471F9A-B9F2-41D6-B914-1029BD6179BF}" type="slidenum">
              <a:rPr lang="en-US" altLang="en-US" smtClean="0"/>
              <a:pPr>
                <a:defRPr/>
              </a:pPr>
              <a:t>31</a:t>
            </a:fld>
            <a:endParaRPr lang="en-US" altLang="en-US" dirty="0"/>
          </a:p>
        </p:txBody>
      </p:sp>
    </p:spTree>
    <p:extLst>
      <p:ext uri="{BB962C8B-B14F-4D97-AF65-F5344CB8AC3E}">
        <p14:creationId xmlns:p14="http://schemas.microsoft.com/office/powerpoint/2010/main" val="2809391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First and most important tool we have for you to manage this threat.</a:t>
            </a:r>
          </a:p>
          <a:p>
            <a:endParaRPr lang="en-US" sz="1400"/>
          </a:p>
          <a:p>
            <a:r>
              <a:rPr lang="en-US" sz="1400"/>
              <a:t>Stopransomware</a:t>
            </a:r>
            <a:r>
              <a:rPr lang="en-US" sz="1400" dirty="0"/>
              <a:t>.gov is our dedicated site all about assisting you with mitigating or managing the ransomware threat.  From left of boom to managing an incident.  We have a lot of resources to help at stopransomware.gov</a:t>
            </a:r>
            <a:endParaRPr lang="en-US" sz="1400" b="0" i="0" u="none" strike="noStrike" baseline="0" dirty="0">
              <a:solidFill>
                <a:srgbClr val="030303"/>
              </a:solidFill>
              <a:latin typeface="Franklin Gothic Book" panose="020B0503020102020204" pitchFamily="34" charset="0"/>
            </a:endParaRPr>
          </a:p>
        </p:txBody>
      </p:sp>
      <p:sp>
        <p:nvSpPr>
          <p:cNvPr id="4" name="Slide Number Placeholder 3"/>
          <p:cNvSpPr>
            <a:spLocks noGrp="1"/>
          </p:cNvSpPr>
          <p:nvPr>
            <p:ph type="sldNum" sz="quarter" idx="5"/>
          </p:nvPr>
        </p:nvSpPr>
        <p:spPr/>
        <p:txBody>
          <a:bodyPr/>
          <a:lstStyle/>
          <a:p>
            <a:pPr marL="0" marR="0" lvl="0" indent="0" algn="r" defTabSz="892175" rtl="0" eaLnBrk="0" fontAlgn="base" latinLnBrk="0" hangingPunct="0">
              <a:lnSpc>
                <a:spcPct val="100000"/>
              </a:lnSpc>
              <a:spcBef>
                <a:spcPct val="0"/>
              </a:spcBef>
              <a:spcAft>
                <a:spcPct val="0"/>
              </a:spcAft>
              <a:buClrTx/>
              <a:buSzTx/>
              <a:buFontTx/>
              <a:buNone/>
              <a:tabLst/>
              <a:defRPr/>
            </a:pPr>
            <a:fld id="{65471F9A-B9F2-41D6-B914-1029BD6179BF}" type="slidenum">
              <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mn-ea"/>
                <a:cs typeface="+mn-cs"/>
              </a:rPr>
              <a:pPr marL="0" marR="0" lvl="0" indent="0" algn="r" defTabSz="892175" rtl="0" eaLnBrk="0" fontAlgn="base" latinLnBrk="0" hangingPunct="0">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1735961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06F7AFB-341B-4335-AE23-92C4D80A33A0}" type="slidenum">
              <a:rPr lang="en-US" altLang="en-US" smtClean="0"/>
              <a:pPr>
                <a:defRPr/>
              </a:pPr>
              <a:t>4</a:t>
            </a:fld>
            <a:endParaRPr lang="en-US" altLang="en-US"/>
          </a:p>
        </p:txBody>
      </p:sp>
    </p:spTree>
    <p:extLst>
      <p:ext uri="{BB962C8B-B14F-4D97-AF65-F5344CB8AC3E}">
        <p14:creationId xmlns:p14="http://schemas.microsoft.com/office/powerpoint/2010/main" val="28093021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Managing risk starts with understanding your current posture</a:t>
            </a:r>
          </a:p>
          <a:p>
            <a:r>
              <a:rPr lang="en-US" sz="1400" dirty="0"/>
              <a:t>CSET provides that snapshot in time to diagram network topology and identify the criticality of network components</a:t>
            </a:r>
          </a:p>
          <a:p>
            <a:endParaRPr lang="en-US" sz="1400" dirty="0"/>
          </a:p>
          <a:p>
            <a:r>
              <a:rPr lang="en-US" sz="1400" dirty="0"/>
              <a:t>Provides 5 reports</a:t>
            </a:r>
          </a:p>
          <a:p>
            <a:r>
              <a:rPr lang="en-US" sz="1400" dirty="0"/>
              <a:t>Executive report to more technical for Security Architect/engineer and security staff</a:t>
            </a:r>
          </a:p>
          <a:p>
            <a:endParaRPr lang="en-US" sz="1400" dirty="0"/>
          </a:p>
          <a:p>
            <a:r>
              <a:rPr lang="en-US" sz="1400" dirty="0"/>
              <a:t>You can set CSET to a variety of standards e.g. NERC, FERC, but we recommend NIST as it mirrors the NIST Cybersecurity Framework – our standard</a:t>
            </a:r>
          </a:p>
          <a:p>
            <a:endParaRPr lang="en-US" sz="1400" dirty="0"/>
          </a:p>
          <a:p>
            <a:endParaRPr lang="en-US" sz="1400" dirty="0"/>
          </a:p>
          <a:p>
            <a:r>
              <a:rPr lang="en-US" sz="1400" b="0" i="0" u="none" strike="noStrike" baseline="0" dirty="0">
                <a:solidFill>
                  <a:srgbClr val="030303"/>
                </a:solidFill>
                <a:latin typeface="Franklin Gothic Book" panose="020B0503020102020204" pitchFamily="34" charset="0"/>
              </a:rPr>
              <a:t>NEXT SLIDE for assisted assessments and CSA support</a:t>
            </a:r>
          </a:p>
          <a:p>
            <a:endParaRPr lang="en-US" sz="1400" b="0" i="0" u="none" strike="noStrike" baseline="0" dirty="0">
              <a:solidFill>
                <a:srgbClr val="030303"/>
              </a:solidFill>
              <a:latin typeface="Franklin Gothic Book" panose="020B0503020102020204" pitchFamily="34" charset="0"/>
            </a:endParaRPr>
          </a:p>
          <a:p>
            <a:endParaRPr lang="en-US" sz="1800" b="0" i="0" u="none" strike="noStrike" baseline="0" dirty="0">
              <a:solidFill>
                <a:srgbClr val="030303"/>
              </a:solidFill>
              <a:latin typeface="Franklin Gothic Book" panose="020B0503020102020204" pitchFamily="34" charset="0"/>
            </a:endParaRPr>
          </a:p>
        </p:txBody>
      </p:sp>
      <p:sp>
        <p:nvSpPr>
          <p:cNvPr id="4" name="Slide Number Placeholder 3"/>
          <p:cNvSpPr>
            <a:spLocks noGrp="1"/>
          </p:cNvSpPr>
          <p:nvPr>
            <p:ph type="sldNum" sz="quarter" idx="5"/>
          </p:nvPr>
        </p:nvSpPr>
        <p:spPr/>
        <p:txBody>
          <a:bodyPr/>
          <a:lstStyle/>
          <a:p>
            <a:pPr marL="0" marR="0" lvl="0" indent="0" algn="r" defTabSz="892175" rtl="0" eaLnBrk="0" fontAlgn="base" latinLnBrk="0" hangingPunct="0">
              <a:lnSpc>
                <a:spcPct val="100000"/>
              </a:lnSpc>
              <a:spcBef>
                <a:spcPct val="0"/>
              </a:spcBef>
              <a:spcAft>
                <a:spcPct val="0"/>
              </a:spcAft>
              <a:buClrTx/>
              <a:buSzTx/>
              <a:buFontTx/>
              <a:buNone/>
              <a:tabLst/>
              <a:defRPr/>
            </a:pPr>
            <a:fld id="{65471F9A-B9F2-41D6-B914-1029BD6179BF}" type="slidenum">
              <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mn-ea"/>
                <a:cs typeface="+mn-cs"/>
              </a:rPr>
              <a:pPr marL="0" marR="0" lvl="0" indent="0" algn="r" defTabSz="892175" rtl="0" eaLnBrk="0" fontAlgn="base" latinLnBrk="0" hangingPunct="0">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18627794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As I said, </a:t>
            </a:r>
            <a:r>
              <a:rPr lang="en-US" b="1" dirty="0"/>
              <a:t>we at CISA have one mission:  to lead the collaborative national effort to strengthen the security and resilience of America’s critical infrastructure</a:t>
            </a:r>
            <a:r>
              <a:rPr lang="en-US" dirty="0"/>
              <a:t>. We do so by providing direct coordination, outreach, and regional support and assistance to protect cyber components essential to the Nation’s critical infrastructure.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 purpose of CISA’s Cybersecurity Advisor program is to promote and further cybersecurity preparedness, risk mitigation, and incident response capabilities of public and private sector owners and operators of critical infrastructure, and state, local, tribal, and territorial (SLTT) governments, through stakeholder partnerships and direct assistance activities which we undertake with you at no cost to you.  All our services, programs, and tools we offer to you are strictly voluntary – you do not have to use any of them – and ALL are free – there is no charge to you whatsoever for any service and tool we offer. </a:t>
            </a:r>
          </a:p>
          <a:p>
            <a:pPr marL="0" indent="0">
              <a:buFont typeface="Arial" panose="020B0604020202020204" pitchFamily="34" charset="0"/>
              <a:buNone/>
            </a:pPr>
            <a:r>
              <a:rPr lang="en-US" dirty="0"/>
              <a:t>Specifically, to promote the security and resilience of critical infrastructure we: </a:t>
            </a:r>
          </a:p>
          <a:p>
            <a:pPr marL="166588" indent="-166588">
              <a:buFont typeface="Arial" panose="020B0604020202020204" pitchFamily="34" charset="0"/>
              <a:buChar char="•"/>
            </a:pPr>
            <a:r>
              <a:rPr lang="en-US" dirty="0"/>
              <a:t>Undertake </a:t>
            </a:r>
            <a:r>
              <a:rPr lang="en-US" baseline="0" dirty="0"/>
              <a:t>risk-based cybersecurity assessments  -- such as the Cyber Resilience Review (CRR), Cyber Infrastructure Survey (CIS), and the External Dependency Management (EDM) assessment, which are all free to the critical infrastructure owner and operator, whether SLTT or private sector; </a:t>
            </a:r>
          </a:p>
          <a:p>
            <a:pPr marL="166588" indent="-166588">
              <a:buFont typeface="Arial" panose="020B0604020202020204" pitchFamily="34" charset="0"/>
              <a:buChar char="•"/>
            </a:pPr>
            <a:r>
              <a:rPr lang="en-US" baseline="0" dirty="0"/>
              <a:t>Promote use of best practices such as the NIST Cybersecurity Framework, which is designed as a foundation upon which industry and government can better manage and reduce their cyber risk;</a:t>
            </a:r>
          </a:p>
          <a:p>
            <a:pPr marL="166588" indent="-166588">
              <a:buFont typeface="Arial" panose="020B0604020202020204" pitchFamily="34" charset="0"/>
              <a:buChar char="•"/>
            </a:pPr>
            <a:r>
              <a:rPr lang="en-US" baseline="0" dirty="0"/>
              <a:t>Build and strengthen private-public cybersecurity partnerships through information exchanges, and cyber protective visits;</a:t>
            </a:r>
          </a:p>
          <a:p>
            <a:pPr marL="166588" indent="-166588">
              <a:buFont typeface="Arial" panose="020B0604020202020204" pitchFamily="34" charset="0"/>
              <a:buChar char="•"/>
            </a:pPr>
            <a:r>
              <a:rPr lang="en-US" baseline="0" dirty="0"/>
              <a:t>Educate by raising awareness of various cybersecurity services offered by CISA and other federal and local government programs through cyber resilience workshops,  keynotes, panel discussions, and program briefs;</a:t>
            </a:r>
          </a:p>
          <a:p>
            <a:pPr marL="166588" indent="-166588">
              <a:buFont typeface="Arial" panose="020B0604020202020204" pitchFamily="34" charset="0"/>
              <a:buChar char="•"/>
            </a:pPr>
            <a:r>
              <a:rPr lang="en-US" baseline="0" dirty="0"/>
              <a:t>Listen to stakeholder requirements and needs through various working groups, tabletop exercises, and other technical exchanges; and</a:t>
            </a:r>
          </a:p>
          <a:p>
            <a:pPr marL="166588" indent="-166588">
              <a:buFont typeface="Arial" panose="020B0604020202020204" pitchFamily="34" charset="0"/>
              <a:buChar char="•"/>
            </a:pPr>
            <a:r>
              <a:rPr lang="en-US" baseline="0" dirty="0"/>
              <a:t>Coordinate direct assistance and resourcing support conducted in times of cyber threats, disruptions, and attacks. </a:t>
            </a:r>
          </a:p>
          <a:p>
            <a:pPr marL="166588" indent="-16658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A1652E4-2233-4228-A2DA-AA9B2C7BF83A}" type="slidenum">
              <a:rPr lang="en-US" smtClean="0"/>
              <a:pPr/>
              <a:t>34</a:t>
            </a:fld>
            <a:endParaRPr lang="en-US" dirty="0"/>
          </a:p>
        </p:txBody>
      </p:sp>
    </p:spTree>
    <p:extLst>
      <p:ext uri="{BB962C8B-B14F-4D97-AF65-F5344CB8AC3E}">
        <p14:creationId xmlns:p14="http://schemas.microsoft.com/office/powerpoint/2010/main" val="3720454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We have a broad range of assessments.  All assessments provide a report for options for consideration to assist with better configuring devices and improving security and resilience posture.</a:t>
            </a:r>
          </a:p>
          <a:p>
            <a:pPr marL="0" indent="0">
              <a:buFont typeface="Arial" panose="020B0604020202020204" pitchFamily="34" charset="0"/>
              <a:buNone/>
            </a:pPr>
            <a:r>
              <a:rPr lang="en-US" baseline="0" dirty="0"/>
              <a:t>Some are best undertaken with technical folks, others with executives. </a:t>
            </a:r>
          </a:p>
          <a:p>
            <a:pPr marL="0" indent="0">
              <a:buFont typeface="Arial" panose="020B0604020202020204" pitchFamily="34" charset="0"/>
              <a:buNone/>
            </a:pPr>
            <a:r>
              <a:rPr lang="en-US" baseline="0" dirty="0"/>
              <a:t>All assessments are no- cost and all are voluntary.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RECOMMEND STARTING W/ STRATEGIC ASSESSMENTS AND PROGRESS TO MORE TECHNICAL ASSESSMENTS</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RECOMMEND START W/ CRR – This provides your baseline posture– 5 hours long</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ENSUING ASSESSMENTS.  NEXT you want to assure cybersecurity controls are extended to the supply chain to further harden and secure </a:t>
            </a:r>
          </a:p>
          <a:p>
            <a:pPr marL="0" indent="0">
              <a:buFont typeface="Arial" panose="020B0604020202020204" pitchFamily="34" charset="0"/>
              <a:buNone/>
            </a:pPr>
            <a:r>
              <a:rPr lang="en-US" baseline="0" dirty="0"/>
              <a:t>The EDM assists to understand external dependencies e.g., vendors, network components, software</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NEXT use the CIS which provides an interactive dashboard to build scenarios that show the Return on Investment for adding security controls (they cost, right?!) – a very valuable assessment tool for justifying investments in security</a:t>
            </a:r>
          </a:p>
          <a:p>
            <a:pPr marL="0" indent="0">
              <a:buFont typeface="Arial" panose="020B0604020202020204" pitchFamily="34" charset="0"/>
              <a:buNone/>
            </a:pPr>
            <a:endParaRPr lang="en-US" baseline="0" dirty="0"/>
          </a:p>
          <a:p>
            <a:pPr marL="0" marR="0">
              <a:spcBef>
                <a:spcPts val="0"/>
              </a:spcBef>
              <a:spcAft>
                <a:spcPts val="0"/>
              </a:spcAft>
            </a:pPr>
            <a:r>
              <a:rPr lang="en-US" baseline="0" dirty="0"/>
              <a:t>ALL ASSESSMENTS </a:t>
            </a:r>
            <a:r>
              <a:rPr lang="en-US" sz="1800" dirty="0">
                <a:effectLst/>
                <a:latin typeface="Calibri" panose="020F0502020204030204" pitchFamily="34" charset="0"/>
                <a:ea typeface="Calibri" panose="020F0502020204030204" pitchFamily="34" charset="0"/>
                <a:cs typeface="Times New Roman" panose="02020603050405020304" pitchFamily="18" charset="0"/>
              </a:rPr>
              <a:t>come back with report for OFCs to assist you to better configure your devices and improve your security and resilience posture</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Provide recommendations on priorities and investment that result in maturity improvements</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 phishing assessment is a good next step to help validate your posture</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MB DO NOT emphasize VADR, RVA (reserved for more mature stakeholders and limited bandwidth)</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892175" rtl="0" eaLnBrk="0" fontAlgn="base" latinLnBrk="0" hangingPunct="0">
              <a:lnSpc>
                <a:spcPct val="100000"/>
              </a:lnSpc>
              <a:spcBef>
                <a:spcPct val="0"/>
              </a:spcBef>
              <a:spcAft>
                <a:spcPct val="0"/>
              </a:spcAft>
              <a:buClrTx/>
              <a:buSzTx/>
              <a:buFontTx/>
              <a:buNone/>
              <a:tabLst/>
              <a:defRPr/>
            </a:pPr>
            <a:fld id="{2A1652E4-2233-4228-A2DA-AA9B2C7BF83A}" type="slidenum">
              <a:rPr kumimoji="0" lang="en-US" sz="1200" b="0" i="0" u="none" strike="noStrike" kern="1200" cap="none" spc="0" normalizeH="0" baseline="0" noProof="0" smtClean="0">
                <a:ln>
                  <a:noFill/>
                </a:ln>
                <a:solidFill>
                  <a:srgbClr val="000000"/>
                </a:solidFill>
                <a:effectLst/>
                <a:uLnTx/>
                <a:uFillTx/>
                <a:latin typeface="Times" panose="02020603050405020304" pitchFamily="18" charset="0"/>
                <a:ea typeface="+mn-ea"/>
                <a:cs typeface="+mn-cs"/>
              </a:rPr>
              <a:pPr marL="0" marR="0" lvl="0" indent="0" algn="r" defTabSz="892175" rtl="0" eaLnBrk="0" fontAlgn="base" latinLnBrk="0" hangingPunct="0">
                <a:lnSpc>
                  <a:spcPct val="100000"/>
                </a:lnSpc>
                <a:spcBef>
                  <a:spcPct val="0"/>
                </a:spcBef>
                <a:spcAft>
                  <a:spcPct val="0"/>
                </a:spcAft>
                <a:buClrTx/>
                <a:buSzTx/>
                <a:buFontTx/>
                <a:buNone/>
                <a:tabLst/>
                <a:defRPr/>
              </a:pPr>
              <a:t>35</a:t>
            </a:fld>
            <a:endParaRPr kumimoji="0" 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35179236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More topics found at CISA.gov/cybersecurity</a:t>
            </a:r>
          </a:p>
          <a:p>
            <a:endParaRPr lang="en-US" sz="1400" dirty="0"/>
          </a:p>
          <a:p>
            <a:r>
              <a:rPr lang="en-US" sz="1400" dirty="0"/>
              <a:t>This QR is specifically for the ICS advisory website</a:t>
            </a:r>
          </a:p>
          <a:p>
            <a:endParaRPr lang="en-US" sz="1400" dirty="0"/>
          </a:p>
          <a:p>
            <a:r>
              <a:rPr lang="en-US" sz="1400" dirty="0"/>
              <a:t>Also subscribe to the NCAS for alerts, bulletins, links to cybersecurity tips and reports </a:t>
            </a:r>
          </a:p>
          <a:p>
            <a:r>
              <a:rPr lang="en-US" sz="1400" dirty="0"/>
              <a:t>and a tab linking you to best practice resources such as the NIST Cybersecurity Framework, guidance for small and mid-sized businesses, assessments and a lot more</a:t>
            </a:r>
          </a:p>
          <a:p>
            <a:endParaRPr lang="en-US" sz="1400" dirty="0"/>
          </a:p>
          <a:p>
            <a:endParaRPr lang="en-US" sz="1400" dirty="0"/>
          </a:p>
          <a:p>
            <a:endParaRPr lang="en-US" sz="1400" dirty="0"/>
          </a:p>
          <a:p>
            <a:endParaRPr lang="en-US" sz="1400" dirty="0"/>
          </a:p>
          <a:p>
            <a:endParaRPr lang="en-US" sz="1400" dirty="0"/>
          </a:p>
          <a:p>
            <a:r>
              <a:rPr lang="en-US" sz="1400" dirty="0"/>
              <a:t> </a:t>
            </a:r>
          </a:p>
        </p:txBody>
      </p:sp>
      <p:sp>
        <p:nvSpPr>
          <p:cNvPr id="4" name="Slide Number Placeholder 3"/>
          <p:cNvSpPr>
            <a:spLocks noGrp="1"/>
          </p:cNvSpPr>
          <p:nvPr>
            <p:ph type="sldNum" sz="quarter" idx="5"/>
          </p:nvPr>
        </p:nvSpPr>
        <p:spPr/>
        <p:txBody>
          <a:bodyPr/>
          <a:lstStyle/>
          <a:p>
            <a:pPr>
              <a:defRPr/>
            </a:pPr>
            <a:fld id="{65471F9A-B9F2-41D6-B914-1029BD6179BF}" type="slidenum">
              <a:rPr lang="en-US" altLang="en-US" smtClean="0"/>
              <a:pPr>
                <a:defRPr/>
              </a:pPr>
              <a:t>36</a:t>
            </a:fld>
            <a:endParaRPr lang="en-US" altLang="en-US" dirty="0"/>
          </a:p>
        </p:txBody>
      </p:sp>
    </p:spTree>
    <p:extLst>
      <p:ext uri="{BB962C8B-B14F-4D97-AF65-F5344CB8AC3E}">
        <p14:creationId xmlns:p14="http://schemas.microsoft.com/office/powerpoint/2010/main" val="41997703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This is the site for reporting</a:t>
            </a:r>
          </a:p>
          <a:p>
            <a:r>
              <a:rPr lang="en-US" sz="1400" dirty="0"/>
              <a:t>Software or ICS vulnerabilities, indicators or incidents</a:t>
            </a:r>
          </a:p>
          <a:p>
            <a:r>
              <a:rPr lang="en-US" sz="1400" dirty="0"/>
              <a:t>This is a whole-of-industry effort to thwart malicious activity and to assist others which makes the entire cyber landscape more secure and resilient</a:t>
            </a:r>
          </a:p>
          <a:p>
            <a:endParaRPr lang="en-US" sz="1400" dirty="0"/>
          </a:p>
          <a:p>
            <a:endParaRPr lang="en-US" sz="1400" dirty="0"/>
          </a:p>
          <a:p>
            <a:endParaRPr lang="en-US" sz="1400" dirty="0"/>
          </a:p>
          <a:p>
            <a:endParaRPr lang="en-US" sz="1400" dirty="0"/>
          </a:p>
          <a:p>
            <a:endParaRPr lang="en-US" sz="1400" dirty="0"/>
          </a:p>
          <a:p>
            <a:endParaRPr lang="en-US" sz="1400" dirty="0"/>
          </a:p>
          <a:p>
            <a:r>
              <a:rPr lang="en-US" sz="1400" dirty="0"/>
              <a:t> </a:t>
            </a:r>
          </a:p>
        </p:txBody>
      </p:sp>
      <p:sp>
        <p:nvSpPr>
          <p:cNvPr id="4" name="Slide Number Placeholder 3"/>
          <p:cNvSpPr>
            <a:spLocks noGrp="1"/>
          </p:cNvSpPr>
          <p:nvPr>
            <p:ph type="sldNum" sz="quarter" idx="5"/>
          </p:nvPr>
        </p:nvSpPr>
        <p:spPr/>
        <p:txBody>
          <a:bodyPr/>
          <a:lstStyle/>
          <a:p>
            <a:pPr>
              <a:defRPr/>
            </a:pPr>
            <a:fld id="{65471F9A-B9F2-41D6-B914-1029BD6179BF}" type="slidenum">
              <a:rPr lang="en-US" altLang="en-US" smtClean="0"/>
              <a:pPr>
                <a:defRPr/>
              </a:pPr>
              <a:t>37</a:t>
            </a:fld>
            <a:endParaRPr lang="en-US" altLang="en-US" dirty="0"/>
          </a:p>
        </p:txBody>
      </p:sp>
    </p:spTree>
    <p:extLst>
      <p:ext uri="{BB962C8B-B14F-4D97-AF65-F5344CB8AC3E}">
        <p14:creationId xmlns:p14="http://schemas.microsoft.com/office/powerpoint/2010/main" val="36240808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en-US" sz="1400" dirty="0"/>
              <a:t>Cybersecurity Advisors (CSAs) offer assistance to help prepare against cybersecurity threats</a:t>
            </a:r>
          </a:p>
          <a:p>
            <a:pPr marL="171450" indent="-171450">
              <a:buFont typeface="Arial" panose="020B0604020202020204" pitchFamily="34" charset="0"/>
              <a:buChar char="•"/>
            </a:pPr>
            <a:endParaRPr lang="en-US" altLang="en-US" sz="1400" dirty="0"/>
          </a:p>
          <a:p>
            <a:pPr marL="171450" indent="-171450">
              <a:buFont typeface="Arial" panose="020B0604020202020204" pitchFamily="34" charset="0"/>
              <a:buChar char="•"/>
            </a:pPr>
            <a:r>
              <a:rPr lang="en-US" altLang="en-US" sz="1400" dirty="0"/>
              <a:t>CSAs promote cybersecurity preparedness, risk mitigation, and incident response capabilities, working to engage stakeholders through partnership and direct assistance activities</a:t>
            </a:r>
          </a:p>
          <a:p>
            <a:pPr marL="171450" indent="-171450">
              <a:buFont typeface="Arial" panose="020B0604020202020204" pitchFamily="34" charset="0"/>
              <a:buChar char="•"/>
            </a:pPr>
            <a:endParaRPr lang="en-US" sz="1400" dirty="0"/>
          </a:p>
          <a:p>
            <a:endParaRPr lang="en-US" sz="1400" dirty="0"/>
          </a:p>
          <a:p>
            <a:endParaRPr lang="en-US" sz="1400" dirty="0"/>
          </a:p>
          <a:p>
            <a:r>
              <a:rPr lang="en-US" sz="1400" dirty="0"/>
              <a:t>More Info….</a:t>
            </a:r>
          </a:p>
          <a:p>
            <a:r>
              <a:rPr lang="en-US" sz="1400" dirty="0"/>
              <a:t>Cybersecurity Advisors Services</a:t>
            </a:r>
          </a:p>
          <a:p>
            <a:endParaRPr lang="en-US" sz="1400" dirty="0"/>
          </a:p>
          <a:p>
            <a:pPr marL="171450" indent="-171450">
              <a:buFont typeface="Arial" panose="020B0604020202020204" pitchFamily="34" charset="0"/>
              <a:buChar char="•"/>
            </a:pPr>
            <a:r>
              <a:rPr lang="en-US" sz="1400" dirty="0"/>
              <a:t>Cyber Preparedness: On-site meetings to answer questions, exchange ideas and information, and address concerns about cybersecurity — promoting best practices, resources, and partnership experiences.  </a:t>
            </a:r>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dirty="0"/>
              <a:t>Can provide Briefings, presentations much like this one I’m providing, and participate in panel discussions – all delivered to help improve cybersecurity awareness and organizations’ cybersecurity posture</a:t>
            </a:r>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dirty="0"/>
              <a:t>Working Group Support: Workshops to join stakeholders in existing cybersecurity initiatives and groups to enhance information sharing — improving policy, procedures, and best practice, and facilitating lessons-learned.</a:t>
            </a:r>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dirty="0"/>
              <a:t>Partnership Development: Engagements to build and mature local and regional cybersecurity private-public partnerships, and move partnerships from awareness building to operational capabilities.</a:t>
            </a:r>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dirty="0"/>
              <a:t>Incident Coordination and Support: Activities to facilitate cyber incident response and to coordinate information requests in times of increased threat, disruption, and attack.</a:t>
            </a:r>
          </a:p>
          <a:p>
            <a:endParaRPr lang="en-US" dirty="0"/>
          </a:p>
        </p:txBody>
      </p:sp>
      <p:sp>
        <p:nvSpPr>
          <p:cNvPr id="4" name="Slide Number Placeholder 3"/>
          <p:cNvSpPr>
            <a:spLocks noGrp="1"/>
          </p:cNvSpPr>
          <p:nvPr>
            <p:ph type="sldNum" sz="quarter" idx="10"/>
          </p:nvPr>
        </p:nvSpPr>
        <p:spPr/>
        <p:txBody>
          <a:bodyPr/>
          <a:lstStyle/>
          <a:p>
            <a:pPr marL="0" marR="0" lvl="0" indent="0" algn="r" defTabSz="892175" rtl="0" eaLnBrk="0" fontAlgn="base" latinLnBrk="0" hangingPunct="0">
              <a:lnSpc>
                <a:spcPct val="100000"/>
              </a:lnSpc>
              <a:spcBef>
                <a:spcPct val="0"/>
              </a:spcBef>
              <a:spcAft>
                <a:spcPct val="0"/>
              </a:spcAft>
              <a:buClrTx/>
              <a:buSzTx/>
              <a:buFontTx/>
              <a:buNone/>
              <a:tabLst/>
              <a:defRPr/>
            </a:pPr>
            <a:fld id="{65471F9A-B9F2-41D6-B914-1029BD6179BF}" type="slidenum">
              <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mn-ea"/>
                <a:cs typeface="+mn-cs"/>
              </a:rPr>
              <a:pPr marL="0" marR="0" lvl="0" indent="0" algn="r" defTabSz="892175" rtl="0" eaLnBrk="0" fontAlgn="base" latinLnBrk="0" hangingPunct="0">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32035223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 have a broad range of assessments.  Some are best undertaken with technical staff, others with executives. All assessments are no- cost and all are voluntary. </a:t>
            </a:r>
          </a:p>
          <a:p>
            <a:endParaRPr lang="en-US" baseline="0" dirty="0"/>
          </a:p>
          <a:p>
            <a:r>
              <a:rPr lang="en-US" baseline="0" dirty="0"/>
              <a:t>Some you can do yourselves.  Some have a queue of up to months.  All are extremely useful.  CONTACT me if you want to know more.  I can provide links.</a:t>
            </a:r>
          </a:p>
          <a:p>
            <a:endParaRPr lang="en-US" baseline="0" dirty="0"/>
          </a:p>
          <a:p>
            <a:pPr marL="171450" indent="-171450">
              <a:buFont typeface="Arial" panose="020B0604020202020204" pitchFamily="34" charset="0"/>
              <a:buChar char="•"/>
            </a:pPr>
            <a:r>
              <a:rPr lang="en-US" sz="1400" dirty="0"/>
              <a:t>Cyber Assessments, CSAs conduct the following:</a:t>
            </a:r>
          </a:p>
          <a:p>
            <a:pPr marL="628650" lvl="1" indent="-171450">
              <a:buFont typeface="Arial" panose="020B0604020202020204" pitchFamily="34" charset="0"/>
              <a:buChar char="•"/>
            </a:pPr>
            <a:r>
              <a:rPr lang="en-US" sz="1400" dirty="0"/>
              <a:t>Cyber Resilience Review (CRR): Strategic evaluation that assesses cybersecurity management capabilities and maturity as applied to protect critical information technology (IT) services.</a:t>
            </a:r>
          </a:p>
          <a:p>
            <a:pPr marL="628650" lvl="1" indent="-171450">
              <a:buFont typeface="Arial" panose="020B0604020202020204" pitchFamily="34" charset="0"/>
              <a:buChar char="•"/>
            </a:pPr>
            <a:r>
              <a:rPr lang="en-US" sz="1400" dirty="0"/>
              <a:t>External Dependency Management (EDM): Assessment of the management activities and practices utilized to identify, analyze, and reduce risks arising from third parties.</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400" dirty="0"/>
              <a:t>Cyber Infrastructure Survey (CIS): Survey focused on over 80 cybersecurity controls in five domains, resulting in an interactive decision support resource.</a:t>
            </a:r>
          </a:p>
          <a:p>
            <a:pPr marL="628650" lvl="1" indent="-171450">
              <a:buFont typeface="Arial" panose="020B0604020202020204" pitchFamily="34" charset="0"/>
              <a:buChar char="•"/>
            </a:pPr>
            <a:endParaRPr lang="en-US" sz="1400" dirty="0"/>
          </a:p>
          <a:p>
            <a:endParaRPr lang="en-US" sz="1400"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892175" rtl="0" eaLnBrk="0" fontAlgn="base" latinLnBrk="0" hangingPunct="0">
              <a:lnSpc>
                <a:spcPct val="100000"/>
              </a:lnSpc>
              <a:spcBef>
                <a:spcPct val="0"/>
              </a:spcBef>
              <a:spcAft>
                <a:spcPct val="0"/>
              </a:spcAft>
              <a:buClrTx/>
              <a:buSzTx/>
              <a:buFontTx/>
              <a:buNone/>
              <a:tabLst/>
              <a:defRPr/>
            </a:pPr>
            <a:fld id="{65471F9A-B9F2-41D6-B914-1029BD6179BF}" type="slidenum">
              <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mn-ea"/>
                <a:cs typeface="+mn-cs"/>
              </a:rPr>
              <a:pPr marL="0" marR="0" lvl="0" indent="0" algn="r" defTabSz="892175" rtl="0" eaLnBrk="0" fontAlgn="base" latinLnBrk="0" hangingPunct="0">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2465897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itchFamily="2" charset="2"/>
              <a:buNone/>
            </a:pPr>
            <a:r>
              <a:rPr lang="en-US" sz="1200" b="1" kern="0" dirty="0">
                <a:solidFill>
                  <a:srgbClr val="000000"/>
                </a:solidFill>
              </a:rPr>
              <a:t>Question for Sean McCloskey: What does this map represent? </a:t>
            </a:r>
          </a:p>
          <a:p>
            <a:pPr marL="285736" indent="-285736">
              <a:buFont typeface="Wingdings" pitchFamily="2" charset="2"/>
              <a:buChar char="§"/>
            </a:pPr>
            <a:r>
              <a:rPr lang="en-US" sz="1200" kern="0" dirty="0">
                <a:solidFill>
                  <a:srgbClr val="000000"/>
                </a:solidFill>
              </a:rPr>
              <a:t>Cyber Storm Exercise – DHS’s flagship national-level biennial exercise</a:t>
            </a:r>
          </a:p>
          <a:p>
            <a:pPr marL="285736" indent="-285736">
              <a:buFont typeface="Wingdings" pitchFamily="2" charset="2"/>
              <a:buChar char="§"/>
            </a:pPr>
            <a:r>
              <a:rPr lang="en-US" sz="1200" kern="0" dirty="0">
                <a:solidFill>
                  <a:srgbClr val="000000"/>
                </a:solidFill>
              </a:rPr>
              <a:t>Cyber Guard Prelude – annual exercise as precursor to DoD/DHS-led Cyber Guard exercise</a:t>
            </a:r>
          </a:p>
          <a:p>
            <a:pPr marL="285736" indent="-285736">
              <a:buFont typeface="Wingdings" pitchFamily="2" charset="2"/>
              <a:buChar char="§"/>
            </a:pPr>
            <a:r>
              <a:rPr lang="en-US" sz="1200" kern="0" dirty="0">
                <a:solidFill>
                  <a:srgbClr val="000000"/>
                </a:solidFill>
              </a:rPr>
              <a:t>End-to-End Cyber Planning and Conduct – leverages FEMA’s Homeland Security Exercises</a:t>
            </a:r>
            <a:r>
              <a:rPr lang="en-US" sz="1200" kern="0" baseline="0" dirty="0">
                <a:solidFill>
                  <a:srgbClr val="000000"/>
                </a:solidFill>
              </a:rPr>
              <a:t> and Evaluations Program (HSEEP) to </a:t>
            </a:r>
            <a:r>
              <a:rPr lang="en-US" sz="1200" kern="0" dirty="0">
                <a:solidFill>
                  <a:srgbClr val="000000"/>
                </a:solidFill>
              </a:rPr>
              <a:t>assist with documentation development, exercise scenario planning, and AAR development</a:t>
            </a:r>
          </a:p>
          <a:p>
            <a:pPr marL="285736" indent="-285736">
              <a:buFont typeface="Wingdings" pitchFamily="2" charset="2"/>
              <a:buChar char="§"/>
            </a:pPr>
            <a:r>
              <a:rPr lang="en-US" sz="1200" kern="0" dirty="0">
                <a:solidFill>
                  <a:srgbClr val="000000"/>
                </a:solidFill>
              </a:rPr>
              <a:t>Cyber Exercise Consulting and SME Support</a:t>
            </a:r>
          </a:p>
          <a:p>
            <a:pPr marL="285736" indent="-285736">
              <a:buFont typeface="Wingdings" pitchFamily="2" charset="2"/>
              <a:buChar char="§"/>
            </a:pPr>
            <a:r>
              <a:rPr lang="en-US" sz="1200" kern="0" dirty="0">
                <a:solidFill>
                  <a:srgbClr val="000000"/>
                </a:solidFill>
              </a:rPr>
              <a:t>Cyber Planning Support</a:t>
            </a:r>
          </a:p>
          <a:p>
            <a:pPr marL="285736" indent="-285736">
              <a:buFont typeface="Wingdings" pitchFamily="2" charset="2"/>
              <a:buChar char="§"/>
            </a:pPr>
            <a:r>
              <a:rPr lang="en-US" sz="1200" kern="0" dirty="0">
                <a:solidFill>
                  <a:srgbClr val="000000"/>
                </a:solidFill>
              </a:rPr>
              <a:t>Off-the-Shelf resources  - scenario libraries and play-books, cyber tabletop exercise package, virtual tabletop exercises, planning templates</a:t>
            </a:r>
          </a:p>
          <a:p>
            <a:pPr marL="166588" indent="-16658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98629083-7024-4843-B61C-61E91DBEFE81}" type="slidenum">
              <a:rPr lang="en-US" altLang="en-US" smtClean="0">
                <a:solidFill>
                  <a:prstClr val="black"/>
                </a:solidFill>
              </a:rPr>
              <a:pPr>
                <a:defRPr/>
              </a:pPr>
              <a:t>40</a:t>
            </a:fld>
            <a:endParaRPr lang="en-US" altLang="en-US" dirty="0">
              <a:solidFill>
                <a:prstClr val="black"/>
              </a:solidFill>
            </a:endParaRPr>
          </a:p>
        </p:txBody>
      </p:sp>
    </p:spTree>
    <p:extLst>
      <p:ext uri="{BB962C8B-B14F-4D97-AF65-F5344CB8AC3E}">
        <p14:creationId xmlns:p14="http://schemas.microsoft.com/office/powerpoint/2010/main" val="23513596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Managing risk starts with assessing your situation.</a:t>
            </a:r>
          </a:p>
          <a:p>
            <a:r>
              <a:rPr lang="en-US" dirty="0"/>
              <a:t>Assessments</a:t>
            </a:r>
          </a:p>
          <a:p>
            <a:r>
              <a:rPr lang="en-US" dirty="0"/>
              <a:t>Training on active assailant – translates beyond the workplace</a:t>
            </a:r>
          </a:p>
          <a:p>
            <a:r>
              <a:rPr lang="en-US" dirty="0"/>
              <a:t>Advise on security plans and other physical security interests</a:t>
            </a:r>
          </a:p>
        </p:txBody>
      </p:sp>
      <p:sp>
        <p:nvSpPr>
          <p:cNvPr id="4" name="Slide Number Placeholder 3"/>
          <p:cNvSpPr>
            <a:spLocks noGrp="1"/>
          </p:cNvSpPr>
          <p:nvPr>
            <p:ph type="sldNum" sz="quarter" idx="10"/>
          </p:nvPr>
        </p:nvSpPr>
        <p:spPr/>
        <p:txBody>
          <a:bodyPr/>
          <a:lstStyle/>
          <a:p>
            <a:fld id="{2A1652E4-2233-4228-A2DA-AA9B2C7BF83A}" type="slidenum">
              <a:rPr lang="en-US" smtClean="0"/>
              <a:pPr/>
              <a:t>41</a:t>
            </a:fld>
            <a:endParaRPr lang="en-US" dirty="0"/>
          </a:p>
        </p:txBody>
      </p:sp>
    </p:spTree>
    <p:extLst>
      <p:ext uri="{BB962C8B-B14F-4D97-AF65-F5344CB8AC3E}">
        <p14:creationId xmlns:p14="http://schemas.microsoft.com/office/powerpoint/2010/main" val="33454894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5471F9A-B9F2-41D6-B914-1029BD6179BF}" type="slidenum">
              <a:rPr lang="en-US" altLang="en-US" smtClean="0"/>
              <a:pPr>
                <a:defRPr/>
              </a:pPr>
              <a:t>42</a:t>
            </a:fld>
            <a:endParaRPr lang="en-US" altLang="en-US" dirty="0"/>
          </a:p>
        </p:txBody>
      </p:sp>
    </p:spTree>
    <p:extLst>
      <p:ext uri="{BB962C8B-B14F-4D97-AF65-F5344CB8AC3E}">
        <p14:creationId xmlns:p14="http://schemas.microsoft.com/office/powerpoint/2010/main" val="212799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p>
        </p:txBody>
      </p:sp>
      <p:sp>
        <p:nvSpPr>
          <p:cNvPr id="4" name="Slide Number Placeholder 3"/>
          <p:cNvSpPr>
            <a:spLocks noGrp="1"/>
          </p:cNvSpPr>
          <p:nvPr>
            <p:ph type="sldNum" sz="quarter" idx="5"/>
          </p:nvPr>
        </p:nvSpPr>
        <p:spPr/>
        <p:txBody>
          <a:bodyPr/>
          <a:lstStyle/>
          <a:p>
            <a:pPr>
              <a:defRPr/>
            </a:pPr>
            <a:fld id="{09D8B99D-00E8-1541-BE04-F0148888E3EE}" type="slidenum">
              <a:rPr lang="en-US" altLang="en-US" smtClean="0"/>
              <a:pPr>
                <a:defRPr/>
              </a:pPr>
              <a:t>5</a:t>
            </a:fld>
            <a:endParaRPr lang="en-US" altLang="en-US"/>
          </a:p>
        </p:txBody>
      </p:sp>
    </p:spTree>
    <p:extLst>
      <p:ext uri="{BB962C8B-B14F-4D97-AF65-F5344CB8AC3E}">
        <p14:creationId xmlns:p14="http://schemas.microsoft.com/office/powerpoint/2010/main" val="3679278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09D8B99D-00E8-1541-BE04-F0148888E3EE}" type="slidenum">
              <a:rPr lang="en-US" altLang="en-US" smtClean="0"/>
              <a:pPr>
                <a:defRPr/>
              </a:pPr>
              <a:t>7</a:t>
            </a:fld>
            <a:endParaRPr lang="en-US" altLang="en-US"/>
          </a:p>
        </p:txBody>
      </p:sp>
    </p:spTree>
    <p:extLst>
      <p:ext uri="{BB962C8B-B14F-4D97-AF65-F5344CB8AC3E}">
        <p14:creationId xmlns:p14="http://schemas.microsoft.com/office/powerpoint/2010/main" val="57395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386834-6BC0-4A72-B9B2-DD28A05F550F}" type="slidenum">
              <a:rPr lang="en-US" smtClean="0"/>
              <a:t>8</a:t>
            </a:fld>
            <a:endParaRPr lang="en-US"/>
          </a:p>
        </p:txBody>
      </p:sp>
    </p:spTree>
    <p:extLst>
      <p:ext uri="{BB962C8B-B14F-4D97-AF65-F5344CB8AC3E}">
        <p14:creationId xmlns:p14="http://schemas.microsoft.com/office/powerpoint/2010/main" val="4232549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892175" rtl="0" eaLnBrk="0" fontAlgn="base" latinLnBrk="0" hangingPunct="0">
              <a:lnSpc>
                <a:spcPct val="100000"/>
              </a:lnSpc>
              <a:spcBef>
                <a:spcPct val="0"/>
              </a:spcBef>
              <a:spcAft>
                <a:spcPct val="0"/>
              </a:spcAft>
              <a:buClrTx/>
              <a:buSzTx/>
              <a:buFontTx/>
              <a:buNone/>
              <a:tabLst/>
              <a:defRPr/>
            </a:pPr>
            <a:fld id="{0E386834-6BC0-4A72-B9B2-DD28A05F550F}" type="slidenum">
              <a:rPr kumimoji="0" lang="en-US" sz="1200" b="0" i="0" u="none" strike="noStrike" kern="1200" cap="none" spc="0" normalizeH="0" baseline="0" noProof="0" smtClean="0">
                <a:ln>
                  <a:noFill/>
                </a:ln>
                <a:solidFill>
                  <a:srgbClr val="000000"/>
                </a:solidFill>
                <a:effectLst/>
                <a:uLnTx/>
                <a:uFillTx/>
                <a:latin typeface="Times" panose="02020603050405020304" pitchFamily="18" charset="0"/>
                <a:ea typeface="+mn-ea"/>
                <a:cs typeface="+mn-cs"/>
              </a:rPr>
              <a:pPr marL="0" marR="0" lvl="0" indent="0" algn="r" defTabSz="892175"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2794007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cs typeface="Calibri"/>
            </a:endParaRPr>
          </a:p>
        </p:txBody>
      </p:sp>
      <p:sp>
        <p:nvSpPr>
          <p:cNvPr id="4" name="Slide Number Placeholder 3"/>
          <p:cNvSpPr>
            <a:spLocks noGrp="1"/>
          </p:cNvSpPr>
          <p:nvPr>
            <p:ph type="sldNum" sz="quarter" idx="5"/>
          </p:nvPr>
        </p:nvSpPr>
        <p:spPr/>
        <p:txBody>
          <a:bodyPr/>
          <a:lstStyle/>
          <a:p>
            <a:pPr>
              <a:defRPr/>
            </a:pPr>
            <a:fld id="{106F7AFB-341B-4335-AE23-92C4D80A33A0}" type="slidenum">
              <a:rPr lang="en-US" altLang="en-US"/>
              <a:pPr>
                <a:defRPr/>
              </a:pPr>
              <a:t>14</a:t>
            </a:fld>
            <a:endParaRPr lang="en-US" altLang="en-US"/>
          </a:p>
        </p:txBody>
      </p:sp>
    </p:spTree>
    <p:extLst>
      <p:ext uri="{BB962C8B-B14F-4D97-AF65-F5344CB8AC3E}">
        <p14:creationId xmlns:p14="http://schemas.microsoft.com/office/powerpoint/2010/main" val="1896144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06F7AFB-341B-4335-AE23-92C4D80A33A0}" type="slidenum">
              <a:rPr lang="en-US" altLang="en-US" smtClean="0"/>
              <a:pPr>
                <a:defRPr/>
              </a:pPr>
              <a:t>17</a:t>
            </a:fld>
            <a:endParaRPr lang="en-US" altLang="en-US"/>
          </a:p>
        </p:txBody>
      </p:sp>
    </p:spTree>
    <p:extLst>
      <p:ext uri="{BB962C8B-B14F-4D97-AF65-F5344CB8AC3E}">
        <p14:creationId xmlns:p14="http://schemas.microsoft.com/office/powerpoint/2010/main" val="1315690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06F7AFB-341B-4335-AE23-92C4D80A33A0}" type="slidenum">
              <a:rPr lang="en-US" altLang="en-US" smtClean="0"/>
              <a:pPr>
                <a:defRPr/>
              </a:pPr>
              <a:t>18</a:t>
            </a:fld>
            <a:endParaRPr lang="en-US" altLang="en-US"/>
          </a:p>
        </p:txBody>
      </p:sp>
    </p:spTree>
    <p:extLst>
      <p:ext uri="{BB962C8B-B14F-4D97-AF65-F5344CB8AC3E}">
        <p14:creationId xmlns:p14="http://schemas.microsoft.com/office/powerpoint/2010/main" val="30330728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3E6398-9017-E14D-BBE5-FC9BA91C7692}"/>
              </a:ext>
            </a:extLst>
          </p:cNvPr>
          <p:cNvSpPr txBox="1"/>
          <p:nvPr userDrawn="1"/>
        </p:nvSpPr>
        <p:spPr>
          <a:xfrm>
            <a:off x="0" y="0"/>
            <a:ext cx="12192000" cy="914400"/>
          </a:xfrm>
          <a:prstGeom prst="rect">
            <a:avLst/>
          </a:prstGeom>
          <a:solidFill>
            <a:srgbClr val="005288"/>
          </a:solidFill>
        </p:spPr>
        <p:txBody>
          <a:bodyPr lIns="640080" tIns="640080">
            <a:spAutoFit/>
          </a:bodyPr>
          <a:lstStyle/>
          <a:p>
            <a:pPr>
              <a:defRPr/>
            </a:pPr>
            <a:r>
              <a:rPr lang="en-US" sz="1200" b="1" spc="300"/>
              <a:t>CISA | </a:t>
            </a:r>
            <a:r>
              <a:rPr lang="en-US" sz="1200" spc="300"/>
              <a:t>CYBERSECURITY AND INFRASTRUCTURE SECURITY AGENCY</a:t>
            </a:r>
          </a:p>
        </p:txBody>
      </p:sp>
      <p:cxnSp>
        <p:nvCxnSpPr>
          <p:cNvPr id="6" name="Straight Connector 7">
            <a:extLst>
              <a:ext uri="{FF2B5EF4-FFF2-40B4-BE49-F238E27FC236}">
                <a16:creationId xmlns:a16="http://schemas.microsoft.com/office/drawing/2014/main" id="{40614A13-4D0E-664B-9224-7A2DA393E458}"/>
              </a:ext>
            </a:extLst>
          </p:cNvPr>
          <p:cNvCxnSpPr>
            <a:cxnSpLocks/>
          </p:cNvCxnSpPr>
          <p:nvPr userDrawn="1"/>
        </p:nvCxnSpPr>
        <p:spPr bwMode="auto">
          <a:xfrm>
            <a:off x="609600" y="914400"/>
            <a:ext cx="109728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7" name="Straight Connector 7">
            <a:extLst>
              <a:ext uri="{FF2B5EF4-FFF2-40B4-BE49-F238E27FC236}">
                <a16:creationId xmlns:a16="http://schemas.microsoft.com/office/drawing/2014/main" id="{94F684AC-3A4A-274E-8BC8-9BD91CA9E2C1}"/>
              </a:ext>
            </a:extLst>
          </p:cNvPr>
          <p:cNvCxnSpPr>
            <a:cxnSpLocks/>
          </p:cNvCxnSpPr>
          <p:nvPr userDrawn="1"/>
        </p:nvCxnSpPr>
        <p:spPr bwMode="auto">
          <a:xfrm>
            <a:off x="609600" y="901700"/>
            <a:ext cx="109728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0" y="917574"/>
            <a:ext cx="12192000" cy="4495800"/>
          </a:xfrm>
          <a:prstGeom prst="rect">
            <a:avLst/>
          </a:prstGeom>
          <a:solidFill>
            <a:srgbClr val="005288"/>
          </a:solidFill>
        </p:spPr>
        <p:txBody>
          <a:bodyPr lIns="640080" tIns="182880" anchor="t"/>
          <a:lstStyle>
            <a:lvl1pPr algn="l">
              <a:defRPr sz="4000" b="1" cap="all">
                <a:solidFill>
                  <a:schemeClr val="tx1"/>
                </a:solidFill>
              </a:defRPr>
            </a:lvl1pPr>
          </a:lstStyle>
          <a:p>
            <a:r>
              <a:rPr lang="en-US"/>
              <a:t>Click to edit Master title style</a:t>
            </a:r>
          </a:p>
        </p:txBody>
      </p:sp>
      <p:sp>
        <p:nvSpPr>
          <p:cNvPr id="8" name="Slide Number Placeholder 6">
            <a:extLst>
              <a:ext uri="{FF2B5EF4-FFF2-40B4-BE49-F238E27FC236}">
                <a16:creationId xmlns:a16="http://schemas.microsoft.com/office/drawing/2014/main" id="{C18776B3-B187-934B-8B8D-A209B2D5EEE9}"/>
              </a:ext>
            </a:extLst>
          </p:cNvPr>
          <p:cNvSpPr>
            <a:spLocks noGrp="1" noChangeArrowheads="1"/>
          </p:cNvSpPr>
          <p:nvPr>
            <p:ph type="sldNum" sz="quarter" idx="10"/>
          </p:nvPr>
        </p:nvSpPr>
        <p:spPr/>
        <p:txBody>
          <a:bodyPr/>
          <a:lstStyle>
            <a:lvl1pPr>
              <a:defRPr/>
            </a:lvl1pPr>
          </a:lstStyle>
          <a:p>
            <a:pPr>
              <a:defRPr/>
            </a:pPr>
            <a:fld id="{143B84AA-2AAB-D841-BF17-2D4C9BCE0719}" type="slidenum">
              <a:rPr lang="en-US" altLang="en-US"/>
              <a:pPr>
                <a:defRPr/>
              </a:pPr>
              <a:t>‹#›</a:t>
            </a:fld>
            <a:endParaRPr lang="en-US" altLang="en-US"/>
          </a:p>
        </p:txBody>
      </p:sp>
      <p:pic>
        <p:nvPicPr>
          <p:cNvPr id="10" name="Picture 9">
            <a:extLst>
              <a:ext uri="{FF2B5EF4-FFF2-40B4-BE49-F238E27FC236}">
                <a16:creationId xmlns:a16="http://schemas.microsoft.com/office/drawing/2014/main" id="{CB762023-F5BC-9B4E-AC64-53DEAAA2C6D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81000" y="5643650"/>
            <a:ext cx="1066800" cy="1061950"/>
          </a:xfrm>
          <a:prstGeom prst="rect">
            <a:avLst/>
          </a:prstGeom>
        </p:spPr>
      </p:pic>
    </p:spTree>
    <p:extLst>
      <p:ext uri="{BB962C8B-B14F-4D97-AF65-F5344CB8AC3E}">
        <p14:creationId xmlns:p14="http://schemas.microsoft.com/office/powerpoint/2010/main" val="1689984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Wordmark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D81646-5BCB-7749-9631-37BF39AF3CFA}"/>
              </a:ext>
            </a:extLst>
          </p:cNvPr>
          <p:cNvSpPr>
            <a:spLocks noChangeArrowheads="1"/>
          </p:cNvSpPr>
          <p:nvPr userDrawn="1"/>
        </p:nvSpPr>
        <p:spPr bwMode="auto">
          <a:xfrm>
            <a:off x="0" y="0"/>
            <a:ext cx="12192000" cy="6858000"/>
          </a:xfrm>
          <a:prstGeom prst="rect">
            <a:avLst/>
          </a:prstGeom>
          <a:solidFill>
            <a:schemeClr val="tx1"/>
          </a:solidFill>
          <a:ln w="9525" algn="ctr">
            <a:no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endParaRPr lang="en-US" altLang="en-US"/>
          </a:p>
        </p:txBody>
      </p:sp>
      <p:pic>
        <p:nvPicPr>
          <p:cNvPr id="5" name="Picture 4" descr="A close up of a sign&#10;&#10;Description automatically generated">
            <a:extLst>
              <a:ext uri="{FF2B5EF4-FFF2-40B4-BE49-F238E27FC236}">
                <a16:creationId xmlns:a16="http://schemas.microsoft.com/office/drawing/2014/main" id="{271FF733-53C8-BC45-A274-F2194CF8B5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0" y="1143000"/>
            <a:ext cx="4572000" cy="4572000"/>
          </a:xfrm>
          <a:prstGeom prst="rect">
            <a:avLst/>
          </a:prstGeom>
        </p:spPr>
      </p:pic>
    </p:spTree>
    <p:extLst>
      <p:ext uri="{BB962C8B-B14F-4D97-AF65-F5344CB8AC3E}">
        <p14:creationId xmlns:p14="http://schemas.microsoft.com/office/powerpoint/2010/main" val="3860509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2_Wordmark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D81646-5BCB-7749-9631-37BF39AF3CFA}"/>
              </a:ext>
            </a:extLst>
          </p:cNvPr>
          <p:cNvSpPr>
            <a:spLocks noChangeArrowheads="1"/>
          </p:cNvSpPr>
          <p:nvPr userDrawn="1"/>
        </p:nvSpPr>
        <p:spPr bwMode="auto">
          <a:xfrm>
            <a:off x="0" y="0"/>
            <a:ext cx="12192000" cy="6858000"/>
          </a:xfrm>
          <a:prstGeom prst="rect">
            <a:avLst/>
          </a:prstGeom>
          <a:solidFill>
            <a:srgbClr val="005288"/>
          </a:solidFill>
          <a:ln w="9525" algn="ctr">
            <a:no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endParaRPr lang="en-US" altLang="en-US"/>
          </a:p>
        </p:txBody>
      </p:sp>
      <p:pic>
        <p:nvPicPr>
          <p:cNvPr id="5" name="Picture 4" descr="A close up of a sign&#10;&#10;Description automatically generated">
            <a:extLst>
              <a:ext uri="{FF2B5EF4-FFF2-40B4-BE49-F238E27FC236}">
                <a16:creationId xmlns:a16="http://schemas.microsoft.com/office/drawing/2014/main" id="{271FF733-53C8-BC45-A274-F2194CF8B5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0" y="1143000"/>
            <a:ext cx="4572000" cy="4572000"/>
          </a:xfrm>
          <a:prstGeom prst="rect">
            <a:avLst/>
          </a:prstGeom>
        </p:spPr>
      </p:pic>
    </p:spTree>
    <p:extLst>
      <p:ext uri="{BB962C8B-B14F-4D97-AF65-F5344CB8AC3E}">
        <p14:creationId xmlns:p14="http://schemas.microsoft.com/office/powerpoint/2010/main" val="3882423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Wordmark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D81646-5BCB-7749-9631-37BF39AF3CFA}"/>
              </a:ext>
            </a:extLst>
          </p:cNvPr>
          <p:cNvSpPr>
            <a:spLocks noChangeArrowheads="1"/>
          </p:cNvSpPr>
          <p:nvPr userDrawn="1"/>
        </p:nvSpPr>
        <p:spPr bwMode="auto">
          <a:xfrm>
            <a:off x="0" y="0"/>
            <a:ext cx="12192000" cy="6858000"/>
          </a:xfrm>
          <a:prstGeom prst="rect">
            <a:avLst/>
          </a:prstGeom>
          <a:solidFill>
            <a:srgbClr val="005288"/>
          </a:solidFill>
          <a:ln w="9525" algn="ctr">
            <a:no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endParaRPr lang="en-US" altLang="en-US"/>
          </a:p>
        </p:txBody>
      </p:sp>
      <p:pic>
        <p:nvPicPr>
          <p:cNvPr id="4" name="Picture 3">
            <a:extLst>
              <a:ext uri="{FF2B5EF4-FFF2-40B4-BE49-F238E27FC236}">
                <a16:creationId xmlns:a16="http://schemas.microsoft.com/office/drawing/2014/main" id="{B1EF986B-7FE9-E94E-89E7-66D6649040C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45930" y="5896740"/>
            <a:ext cx="685800" cy="682682"/>
          </a:xfrm>
          <a:prstGeom prst="rect">
            <a:avLst/>
          </a:prstGeom>
        </p:spPr>
      </p:pic>
    </p:spTree>
    <p:extLst>
      <p:ext uri="{BB962C8B-B14F-4D97-AF65-F5344CB8AC3E}">
        <p14:creationId xmlns:p14="http://schemas.microsoft.com/office/powerpoint/2010/main" val="2584361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_Subtitle">
    <p:spTree>
      <p:nvGrpSpPr>
        <p:cNvPr id="1" name=""/>
        <p:cNvGrpSpPr/>
        <p:nvPr/>
      </p:nvGrpSpPr>
      <p:grpSpPr>
        <a:xfrm>
          <a:off x="0" y="0"/>
          <a:ext cx="0" cy="0"/>
          <a:chOff x="0" y="0"/>
          <a:chExt cx="0" cy="0"/>
        </a:xfrm>
      </p:grpSpPr>
      <p:sp>
        <p:nvSpPr>
          <p:cNvPr id="148482" name="Rectangle 2"/>
          <p:cNvSpPr>
            <a:spLocks noGrp="1" noChangeArrowheads="1"/>
          </p:cNvSpPr>
          <p:nvPr>
            <p:ph type="ctrTitle"/>
          </p:nvPr>
        </p:nvSpPr>
        <p:spPr>
          <a:xfrm>
            <a:off x="0" y="0"/>
            <a:ext cx="12192000" cy="1143000"/>
          </a:xfrm>
          <a:prstGeom prst="rect">
            <a:avLst/>
          </a:prstGeom>
          <a:solidFill>
            <a:srgbClr val="005288"/>
          </a:solidFill>
        </p:spPr>
        <p:txBody>
          <a:bodyPr lIns="457200" tIns="274320" bIns="91440"/>
          <a:lstStyle>
            <a:lvl1pPr>
              <a:defRPr>
                <a:solidFill>
                  <a:schemeClr val="tx1"/>
                </a:solidFill>
              </a:defRPr>
            </a:lvl1pPr>
          </a:lstStyle>
          <a:p>
            <a:r>
              <a:rPr lang="en-US"/>
              <a:t>Click to edit Master title style</a:t>
            </a:r>
          </a:p>
        </p:txBody>
      </p:sp>
      <p:sp>
        <p:nvSpPr>
          <p:cNvPr id="148483" name="Rectangle 3"/>
          <p:cNvSpPr>
            <a:spLocks noGrp="1" noChangeArrowheads="1"/>
          </p:cNvSpPr>
          <p:nvPr>
            <p:ph type="subTitle" idx="1"/>
          </p:nvPr>
        </p:nvSpPr>
        <p:spPr bwMode="auto">
          <a:xfrm>
            <a:off x="0" y="1143000"/>
            <a:ext cx="12192000" cy="457200"/>
          </a:xfrm>
          <a:prstGeom prst="rect">
            <a:avLst/>
          </a:prstGeom>
          <a:solidFill>
            <a:srgbClr val="0078AE"/>
          </a:solidFill>
          <a:ln>
            <a:miter lim="800000"/>
            <a:headEnd/>
            <a:tailEnd/>
          </a:ln>
        </p:spPr>
        <p:txBody>
          <a:bodyPr vert="horz" wrap="square" lIns="457200" tIns="45720" rIns="91440" bIns="45720" numCol="1" anchor="t" anchorCtr="0" compatLnSpc="1">
            <a:prstTxWarp prst="textNoShape">
              <a:avLst/>
            </a:prstTxWarp>
          </a:bodyPr>
          <a:lstStyle>
            <a:lvl1pPr marL="0" indent="0">
              <a:buFont typeface="Wingdings" pitchFamily="2" charset="2"/>
              <a:buNone/>
              <a:defRPr>
                <a:solidFill>
                  <a:schemeClr val="tx1"/>
                </a:solidFill>
              </a:defRPr>
            </a:lvl1pPr>
          </a:lstStyle>
          <a:p>
            <a:r>
              <a:rPr lang="en-US"/>
              <a:t>Click to edit Master subtitle style</a:t>
            </a:r>
          </a:p>
        </p:txBody>
      </p:sp>
      <p:sp>
        <p:nvSpPr>
          <p:cNvPr id="6" name="Slide Number Placeholder 6">
            <a:extLst>
              <a:ext uri="{FF2B5EF4-FFF2-40B4-BE49-F238E27FC236}">
                <a16:creationId xmlns:a16="http://schemas.microsoft.com/office/drawing/2014/main" id="{17184085-CE7A-BF4E-B99E-4329B1AA37C6}"/>
              </a:ext>
            </a:extLst>
          </p:cNvPr>
          <p:cNvSpPr>
            <a:spLocks noGrp="1" noChangeArrowheads="1"/>
          </p:cNvSpPr>
          <p:nvPr>
            <p:ph type="sldNum" sz="quarter" idx="10"/>
          </p:nvPr>
        </p:nvSpPr>
        <p:spPr>
          <a:xfrm>
            <a:off x="11049000" y="6175539"/>
            <a:ext cx="533400" cy="261610"/>
          </a:xfrm>
        </p:spPr>
        <p:txBody>
          <a:bodyPr/>
          <a:lstStyle>
            <a:lvl1pPr>
              <a:defRPr sz="1100">
                <a:solidFill>
                  <a:srgbClr val="5A5B5D"/>
                </a:solidFill>
              </a:defRPr>
            </a:lvl1pPr>
          </a:lstStyle>
          <a:p>
            <a:pPr>
              <a:defRPr/>
            </a:pPr>
            <a:fld id="{468F1036-6A72-48E9-9E30-7178FD876486}" type="slidenum">
              <a:rPr lang="en-US" altLang="en-US"/>
              <a:pPr>
                <a:defRPr/>
              </a:pPr>
              <a:t>‹#›</a:t>
            </a:fld>
            <a:endParaRPr lang="en-US" altLang="en-US"/>
          </a:p>
        </p:txBody>
      </p:sp>
    </p:spTree>
    <p:extLst>
      <p:ext uri="{BB962C8B-B14F-4D97-AF65-F5344CB8AC3E}">
        <p14:creationId xmlns:p14="http://schemas.microsoft.com/office/powerpoint/2010/main" val="3971750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3810000"/>
          </a:xfrm>
          <a:prstGeom prst="rect">
            <a:avLst/>
          </a:prstGeom>
        </p:spPr>
        <p:txBody>
          <a:bodyPr/>
          <a:lstStyle>
            <a:lvl1pPr>
              <a:buClr>
                <a:srgbClr val="030303"/>
              </a:buClr>
              <a:defRPr>
                <a:solidFill>
                  <a:srgbClr val="030303"/>
                </a:solidFill>
              </a:defRPr>
            </a:lvl1pPr>
            <a:lvl2pPr>
              <a:buClr>
                <a:srgbClr val="030303"/>
              </a:buClr>
              <a:defRPr sz="2000">
                <a:solidFill>
                  <a:srgbClr val="030303"/>
                </a:solidFill>
              </a:defRPr>
            </a:lvl2pPr>
            <a:lvl3pPr>
              <a:buClr>
                <a:srgbClr val="030303"/>
              </a:buClr>
              <a:defRPr sz="1800">
                <a:solidFill>
                  <a:srgbClr val="030303"/>
                </a:solidFill>
              </a:defRPr>
            </a:lvl3pPr>
            <a:lvl4pPr>
              <a:buClr>
                <a:srgbClr val="030303"/>
              </a:buClr>
              <a:defRPr sz="1600">
                <a:solidFill>
                  <a:srgbClr val="030303"/>
                </a:solidFill>
              </a:defRPr>
            </a:lvl4pPr>
            <a:lvl5pPr>
              <a:buClr>
                <a:srgbClr val="030303"/>
              </a:buClr>
              <a:defRPr sz="1400">
                <a:solidFill>
                  <a:srgbClr val="03030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2">
            <a:extLst>
              <a:ext uri="{FF2B5EF4-FFF2-40B4-BE49-F238E27FC236}">
                <a16:creationId xmlns:a16="http://schemas.microsoft.com/office/drawing/2014/main" id="{DEE8B7DF-B902-7749-B266-7817A506DB4A}"/>
              </a:ext>
            </a:extLst>
          </p:cNvPr>
          <p:cNvSpPr>
            <a:spLocks noGrp="1" noChangeArrowheads="1"/>
          </p:cNvSpPr>
          <p:nvPr>
            <p:ph type="ctrTitle"/>
          </p:nvPr>
        </p:nvSpPr>
        <p:spPr>
          <a:xfrm>
            <a:off x="0" y="0"/>
            <a:ext cx="12192000" cy="1143000"/>
          </a:xfrm>
          <a:prstGeom prst="rect">
            <a:avLst/>
          </a:prstGeom>
          <a:noFill/>
          <a:ln>
            <a:noFill/>
          </a:ln>
        </p:spPr>
        <p:txBody>
          <a:bodyPr lIns="640080" tIns="274320" bIns="91440"/>
          <a:lstStyle>
            <a:lvl1pPr>
              <a:defRPr b="1">
                <a:solidFill>
                  <a:srgbClr val="005288"/>
                </a:solidFill>
              </a:defRPr>
            </a:lvl1pPr>
          </a:lstStyle>
          <a:p>
            <a:r>
              <a:rPr lang="en-US"/>
              <a:t>Click to edit Master title style</a:t>
            </a:r>
          </a:p>
        </p:txBody>
      </p:sp>
      <p:sp>
        <p:nvSpPr>
          <p:cNvPr id="6" name="Rectangle 6">
            <a:extLst>
              <a:ext uri="{FF2B5EF4-FFF2-40B4-BE49-F238E27FC236}">
                <a16:creationId xmlns:a16="http://schemas.microsoft.com/office/drawing/2014/main" id="{5C856BAD-8753-0449-A526-572E9A2EA067}"/>
              </a:ext>
            </a:extLst>
          </p:cNvPr>
          <p:cNvSpPr>
            <a:spLocks noGrp="1" noChangeArrowheads="1"/>
          </p:cNvSpPr>
          <p:nvPr>
            <p:ph type="sldNum" sz="quarter" idx="10"/>
          </p:nvPr>
        </p:nvSpPr>
        <p:spPr/>
        <p:txBody>
          <a:bodyPr/>
          <a:lstStyle>
            <a:lvl1pPr>
              <a:defRPr/>
            </a:lvl1pPr>
          </a:lstStyle>
          <a:p>
            <a:pPr>
              <a:defRPr/>
            </a:pPr>
            <a:fld id="{E5B367E4-E490-5D4C-B162-F1E62EFCCBB8}" type="slidenum">
              <a:rPr lang="en-US" altLang="en-US"/>
              <a:pPr>
                <a:defRPr/>
              </a:pPr>
              <a:t>‹#›</a:t>
            </a:fld>
            <a:endParaRPr lang="en-US" altLang="en-US"/>
          </a:p>
        </p:txBody>
      </p:sp>
      <p:sp>
        <p:nvSpPr>
          <p:cNvPr id="4" name="Text Placeholder 3">
            <a:extLst>
              <a:ext uri="{FF2B5EF4-FFF2-40B4-BE49-F238E27FC236}">
                <a16:creationId xmlns:a16="http://schemas.microsoft.com/office/drawing/2014/main" id="{FFC6205C-C4AC-452B-9123-5B71BDFBE051}"/>
              </a:ext>
            </a:extLst>
          </p:cNvPr>
          <p:cNvSpPr>
            <a:spLocks noGrp="1"/>
          </p:cNvSpPr>
          <p:nvPr>
            <p:ph type="body" sz="quarter" idx="11"/>
          </p:nvPr>
        </p:nvSpPr>
        <p:spPr>
          <a:xfrm>
            <a:off x="0" y="916781"/>
            <a:ext cx="12192000" cy="452438"/>
          </a:xfrm>
          <a:prstGeom prst="rect">
            <a:avLst/>
          </a:prstGeom>
        </p:spPr>
        <p:txBody>
          <a:bodyPr lIns="640080"/>
          <a:lstStyle>
            <a:lvl1pPr marL="0" indent="0" algn="l" rtl="0" eaLnBrk="0" fontAlgn="base" hangingPunct="0">
              <a:spcBef>
                <a:spcPct val="60000"/>
              </a:spcBef>
              <a:spcAft>
                <a:spcPct val="0"/>
              </a:spcAft>
              <a:buClr>
                <a:srgbClr val="B0B1B3"/>
              </a:buClr>
              <a:buFont typeface="Wingdings" pitchFamily="2" charset="2"/>
              <a:buNone/>
              <a:defRPr lang="en-US" sz="2200" kern="0" dirty="0" smtClean="0">
                <a:solidFill>
                  <a:srgbClr val="0078AE"/>
                </a:solidFill>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18315914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Contac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8D1B8A-5357-8E42-9421-997A6B9DDD52}"/>
              </a:ext>
            </a:extLst>
          </p:cNvPr>
          <p:cNvSpPr>
            <a:spLocks noChangeArrowheads="1"/>
          </p:cNvSpPr>
          <p:nvPr userDrawn="1"/>
        </p:nvSpPr>
        <p:spPr bwMode="auto">
          <a:xfrm>
            <a:off x="0" y="0"/>
            <a:ext cx="6123517" cy="6858000"/>
          </a:xfrm>
          <a:prstGeom prst="rect">
            <a:avLst/>
          </a:prstGeom>
          <a:solidFill>
            <a:srgbClr val="005288"/>
          </a:solidFill>
          <a:ln w="9525" algn="ctr">
            <a:no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endParaRPr lang="en-US" altLang="en-US" sz="2400" dirty="0"/>
          </a:p>
        </p:txBody>
      </p:sp>
      <p:pic>
        <p:nvPicPr>
          <p:cNvPr id="10" name="Picture 9" descr="A close up of a logo&#10;&#10;Description automatically generated">
            <a:extLst>
              <a:ext uri="{FF2B5EF4-FFF2-40B4-BE49-F238E27FC236}">
                <a16:creationId xmlns:a16="http://schemas.microsoft.com/office/drawing/2014/main" id="{40A1BCC4-E0EE-094C-8D28-ECEDF7F4A3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6525" y="2187575"/>
            <a:ext cx="3310467" cy="2482850"/>
          </a:xfrm>
          <a:prstGeom prst="rect">
            <a:avLst/>
          </a:prstGeom>
        </p:spPr>
      </p:pic>
    </p:spTree>
    <p:extLst>
      <p:ext uri="{BB962C8B-B14F-4D97-AF65-F5344CB8AC3E}">
        <p14:creationId xmlns:p14="http://schemas.microsoft.com/office/powerpoint/2010/main" val="1262342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3810000"/>
          </a:xfrm>
          <a:prstGeom prst="rect">
            <a:avLst/>
          </a:prstGeom>
        </p:spPr>
        <p:txBody>
          <a:bodyPr/>
          <a:lstStyle>
            <a:lvl1pPr>
              <a:buClrTx/>
              <a:defRPr>
                <a:solidFill>
                  <a:srgbClr val="000000"/>
                </a:solidFill>
              </a:defRPr>
            </a:lvl1pPr>
            <a:lvl2pPr>
              <a:buClrTx/>
              <a:defRPr sz="2000">
                <a:solidFill>
                  <a:srgbClr val="000000"/>
                </a:solidFill>
              </a:defRPr>
            </a:lvl2pPr>
            <a:lvl3pPr>
              <a:buClrTx/>
              <a:defRPr sz="1800">
                <a:solidFill>
                  <a:srgbClr val="000000"/>
                </a:solidFill>
              </a:defRPr>
            </a:lvl3pPr>
            <a:lvl4pPr>
              <a:buClrTx/>
              <a:defRPr sz="1600">
                <a:solidFill>
                  <a:srgbClr val="000000"/>
                </a:solidFill>
              </a:defRPr>
            </a:lvl4pPr>
            <a:lvl5pPr>
              <a:buClrTx/>
              <a:defRPr sz="14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2">
            <a:extLst>
              <a:ext uri="{FF2B5EF4-FFF2-40B4-BE49-F238E27FC236}">
                <a16:creationId xmlns:a16="http://schemas.microsoft.com/office/drawing/2014/main" id="{DEE8B7DF-B902-7749-B266-7817A506DB4A}"/>
              </a:ext>
            </a:extLst>
          </p:cNvPr>
          <p:cNvSpPr>
            <a:spLocks noGrp="1" noChangeArrowheads="1"/>
          </p:cNvSpPr>
          <p:nvPr>
            <p:ph type="ctrTitle"/>
          </p:nvPr>
        </p:nvSpPr>
        <p:spPr>
          <a:xfrm>
            <a:off x="0" y="0"/>
            <a:ext cx="12192000" cy="1143000"/>
          </a:xfrm>
          <a:prstGeom prst="rect">
            <a:avLst/>
          </a:prstGeom>
          <a:solidFill>
            <a:srgbClr val="005288"/>
          </a:solidFill>
        </p:spPr>
        <p:txBody>
          <a:bodyPr lIns="640080" tIns="274320" bIns="91440"/>
          <a:lstStyle>
            <a:lvl1pPr>
              <a:defRPr b="1">
                <a:solidFill>
                  <a:schemeClr val="tx1"/>
                </a:solidFill>
              </a:defRPr>
            </a:lvl1pPr>
          </a:lstStyle>
          <a:p>
            <a:r>
              <a:rPr lang="en-US"/>
              <a:t>Click to edit Master title style</a:t>
            </a:r>
          </a:p>
        </p:txBody>
      </p:sp>
      <p:sp>
        <p:nvSpPr>
          <p:cNvPr id="6" name="Rectangle 6">
            <a:extLst>
              <a:ext uri="{FF2B5EF4-FFF2-40B4-BE49-F238E27FC236}">
                <a16:creationId xmlns:a16="http://schemas.microsoft.com/office/drawing/2014/main" id="{5C856BAD-8753-0449-A526-572E9A2EA067}"/>
              </a:ext>
            </a:extLst>
          </p:cNvPr>
          <p:cNvSpPr>
            <a:spLocks noGrp="1" noChangeArrowheads="1"/>
          </p:cNvSpPr>
          <p:nvPr>
            <p:ph type="sldNum" sz="quarter" idx="10"/>
          </p:nvPr>
        </p:nvSpPr>
        <p:spPr/>
        <p:txBody>
          <a:bodyPr/>
          <a:lstStyle>
            <a:lvl1pPr>
              <a:defRPr/>
            </a:lvl1pPr>
          </a:lstStyle>
          <a:p>
            <a:pPr>
              <a:defRPr/>
            </a:pPr>
            <a:fld id="{E5B367E4-E490-5D4C-B162-F1E62EFCCBB8}" type="slidenum">
              <a:rPr lang="en-US" altLang="en-US"/>
              <a:pPr>
                <a:defRPr/>
              </a:pPr>
              <a:t>‹#›</a:t>
            </a:fld>
            <a:endParaRPr lang="en-US" altLang="en-US"/>
          </a:p>
        </p:txBody>
      </p:sp>
    </p:spTree>
    <p:extLst>
      <p:ext uri="{BB962C8B-B14F-4D97-AF65-F5344CB8AC3E}">
        <p14:creationId xmlns:p14="http://schemas.microsoft.com/office/powerpoint/2010/main" val="423420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8ECC622-1EF7-304A-800A-F6F715A81DAE}"/>
              </a:ext>
            </a:extLst>
          </p:cNvPr>
          <p:cNvSpPr>
            <a:spLocks noGrp="1" noChangeArrowheads="1"/>
          </p:cNvSpPr>
          <p:nvPr>
            <p:ph type="ctrTitle"/>
          </p:nvPr>
        </p:nvSpPr>
        <p:spPr>
          <a:xfrm>
            <a:off x="0" y="0"/>
            <a:ext cx="12192000" cy="1143000"/>
          </a:xfrm>
          <a:prstGeom prst="rect">
            <a:avLst/>
          </a:prstGeom>
          <a:solidFill>
            <a:srgbClr val="005288"/>
          </a:solidFill>
        </p:spPr>
        <p:txBody>
          <a:bodyPr lIns="640080" tIns="274320" bIns="91440"/>
          <a:lstStyle>
            <a:lvl1pPr>
              <a:defRPr b="1">
                <a:solidFill>
                  <a:schemeClr val="tx1"/>
                </a:solidFill>
              </a:defRPr>
            </a:lvl1pPr>
          </a:lstStyle>
          <a:p>
            <a:r>
              <a:rPr lang="en-US"/>
              <a:t>Click to edit Master title style</a:t>
            </a:r>
          </a:p>
        </p:txBody>
      </p:sp>
      <p:sp>
        <p:nvSpPr>
          <p:cNvPr id="5" name="Rectangle 6">
            <a:extLst>
              <a:ext uri="{FF2B5EF4-FFF2-40B4-BE49-F238E27FC236}">
                <a16:creationId xmlns:a16="http://schemas.microsoft.com/office/drawing/2014/main" id="{ECA2C83E-0446-C546-81B9-4C48E8885CAA}"/>
              </a:ext>
            </a:extLst>
          </p:cNvPr>
          <p:cNvSpPr>
            <a:spLocks noGrp="1" noChangeArrowheads="1"/>
          </p:cNvSpPr>
          <p:nvPr>
            <p:ph type="sldNum" sz="quarter" idx="10"/>
          </p:nvPr>
        </p:nvSpPr>
        <p:spPr/>
        <p:txBody>
          <a:bodyPr/>
          <a:lstStyle>
            <a:lvl1pPr>
              <a:defRPr/>
            </a:lvl1pPr>
          </a:lstStyle>
          <a:p>
            <a:pPr>
              <a:defRPr/>
            </a:pPr>
            <a:fld id="{549690C8-B626-274D-8FA3-63299A4ABD75}" type="slidenum">
              <a:rPr lang="en-US" altLang="en-US"/>
              <a:pPr>
                <a:defRPr/>
              </a:pPr>
              <a:t>‹#›</a:t>
            </a:fld>
            <a:endParaRPr lang="en-US" altLang="en-US"/>
          </a:p>
        </p:txBody>
      </p:sp>
    </p:spTree>
    <p:extLst>
      <p:ext uri="{BB962C8B-B14F-4D97-AF65-F5344CB8AC3E}">
        <p14:creationId xmlns:p14="http://schemas.microsoft.com/office/powerpoint/2010/main" val="1462745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cxnSp>
        <p:nvCxnSpPr>
          <p:cNvPr id="3" name="Straight Connector 6">
            <a:extLst>
              <a:ext uri="{FF2B5EF4-FFF2-40B4-BE49-F238E27FC236}">
                <a16:creationId xmlns:a16="http://schemas.microsoft.com/office/drawing/2014/main" id="{2AB3B6C0-C197-0B48-929B-B347FE7B9654}"/>
              </a:ext>
            </a:extLst>
          </p:cNvPr>
          <p:cNvCxnSpPr>
            <a:cxnSpLocks noChangeShapeType="1"/>
          </p:cNvCxnSpPr>
          <p:nvPr userDrawn="1"/>
        </p:nvCxnSpPr>
        <p:spPr bwMode="auto">
          <a:xfrm>
            <a:off x="11049000" y="6040438"/>
            <a:ext cx="0" cy="533400"/>
          </a:xfrm>
          <a:prstGeom prst="line">
            <a:avLst/>
          </a:prstGeom>
          <a:noFill/>
          <a:ln w="12700" algn="ctr">
            <a:solidFill>
              <a:srgbClr val="5A5B5D"/>
            </a:solidFill>
            <a:round/>
            <a:headEnd/>
            <a:tailEnd/>
          </a:ln>
          <a:extLst>
            <a:ext uri="{909E8E84-426E-40DD-AFC4-6F175D3DCCD1}">
              <a14:hiddenFill xmlns:a14="http://schemas.microsoft.com/office/drawing/2010/main">
                <a:noFill/>
              </a14:hiddenFill>
            </a:ext>
          </a:extLst>
        </p:spPr>
      </p:cxnSp>
      <p:sp>
        <p:nvSpPr>
          <p:cNvPr id="148482" name="Rectangle 2"/>
          <p:cNvSpPr>
            <a:spLocks noGrp="1" noChangeArrowheads="1"/>
          </p:cNvSpPr>
          <p:nvPr>
            <p:ph type="ctrTitle"/>
          </p:nvPr>
        </p:nvSpPr>
        <p:spPr>
          <a:xfrm>
            <a:off x="0" y="0"/>
            <a:ext cx="12192000" cy="1143000"/>
          </a:xfrm>
          <a:prstGeom prst="rect">
            <a:avLst/>
          </a:prstGeom>
          <a:noFill/>
        </p:spPr>
        <p:txBody>
          <a:bodyPr lIns="640080" tIns="274320" bIns="91440"/>
          <a:lstStyle>
            <a:lvl1pPr>
              <a:defRPr b="1">
                <a:solidFill>
                  <a:srgbClr val="005288"/>
                </a:solidFill>
              </a:defRPr>
            </a:lvl1pPr>
          </a:lstStyle>
          <a:p>
            <a:r>
              <a:rPr lang="en-US"/>
              <a:t>Click to edit Master title style</a:t>
            </a:r>
          </a:p>
        </p:txBody>
      </p:sp>
      <p:sp>
        <p:nvSpPr>
          <p:cNvPr id="6" name="Rectangle 6">
            <a:extLst>
              <a:ext uri="{FF2B5EF4-FFF2-40B4-BE49-F238E27FC236}">
                <a16:creationId xmlns:a16="http://schemas.microsoft.com/office/drawing/2014/main" id="{0874631D-4A24-6447-AC2C-CA23B3ADC5E0}"/>
              </a:ext>
            </a:extLst>
          </p:cNvPr>
          <p:cNvSpPr>
            <a:spLocks noGrp="1" noChangeArrowheads="1"/>
          </p:cNvSpPr>
          <p:nvPr>
            <p:ph type="sldNum" sz="quarter" idx="10"/>
          </p:nvPr>
        </p:nvSpPr>
        <p:spPr>
          <a:xfrm>
            <a:off x="11201400" y="6175375"/>
            <a:ext cx="381000" cy="261938"/>
          </a:xfrm>
        </p:spPr>
        <p:txBody>
          <a:bodyPr/>
          <a:lstStyle>
            <a:lvl1pPr algn="r">
              <a:defRPr sz="1100">
                <a:solidFill>
                  <a:srgbClr val="5A5B5D"/>
                </a:solidFill>
              </a:defRPr>
            </a:lvl1pPr>
          </a:lstStyle>
          <a:p>
            <a:pPr>
              <a:defRPr/>
            </a:pPr>
            <a:fld id="{92DA1020-C785-0A4B-99D6-E80BD29020BD}" type="slidenum">
              <a:rPr lang="en-US" altLang="en-US"/>
              <a:pPr>
                <a:defRPr/>
              </a:pPr>
              <a:t>‹#›</a:t>
            </a:fld>
            <a:endParaRPr lang="en-US" altLang="en-US"/>
          </a:p>
        </p:txBody>
      </p:sp>
      <p:pic>
        <p:nvPicPr>
          <p:cNvPr id="8" name="Picture 7">
            <a:extLst>
              <a:ext uri="{FF2B5EF4-FFF2-40B4-BE49-F238E27FC236}">
                <a16:creationId xmlns:a16="http://schemas.microsoft.com/office/drawing/2014/main" id="{AB226296-E3F9-C843-9FA1-CDB9F1474A7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45930" y="5896740"/>
            <a:ext cx="685800" cy="682682"/>
          </a:xfrm>
          <a:prstGeom prst="rect">
            <a:avLst/>
          </a:prstGeom>
        </p:spPr>
      </p:pic>
      <p:sp>
        <p:nvSpPr>
          <p:cNvPr id="9" name="Content Placeholder 2">
            <a:extLst>
              <a:ext uri="{FF2B5EF4-FFF2-40B4-BE49-F238E27FC236}">
                <a16:creationId xmlns:a16="http://schemas.microsoft.com/office/drawing/2014/main" id="{51E69670-891C-AC40-A0B4-2FBDDB27F0CF}"/>
              </a:ext>
            </a:extLst>
          </p:cNvPr>
          <p:cNvSpPr>
            <a:spLocks noGrp="1"/>
          </p:cNvSpPr>
          <p:nvPr>
            <p:ph idx="1"/>
          </p:nvPr>
        </p:nvSpPr>
        <p:spPr>
          <a:xfrm>
            <a:off x="609600" y="1600201"/>
            <a:ext cx="10972800" cy="3810000"/>
          </a:xfrm>
          <a:prstGeom prst="rect">
            <a:avLst/>
          </a:prstGeom>
        </p:spPr>
        <p:txBody>
          <a:bodyPr/>
          <a:lstStyle>
            <a:lvl1pPr>
              <a:buClrTx/>
              <a:defRPr>
                <a:solidFill>
                  <a:srgbClr val="000000"/>
                </a:solidFill>
              </a:defRPr>
            </a:lvl1pPr>
            <a:lvl2pPr>
              <a:buClrTx/>
              <a:defRPr sz="2000">
                <a:solidFill>
                  <a:srgbClr val="000000"/>
                </a:solidFill>
              </a:defRPr>
            </a:lvl2pPr>
            <a:lvl3pPr>
              <a:buClrTx/>
              <a:defRPr sz="1800">
                <a:solidFill>
                  <a:srgbClr val="000000"/>
                </a:solidFill>
              </a:defRPr>
            </a:lvl3pPr>
            <a:lvl4pPr>
              <a:buClrTx/>
              <a:defRPr sz="1600">
                <a:solidFill>
                  <a:srgbClr val="000000"/>
                </a:solidFill>
              </a:defRPr>
            </a:lvl4pPr>
            <a:lvl5pPr>
              <a:buClrTx/>
              <a:defRPr sz="14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31113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2">
    <p:spTree>
      <p:nvGrpSpPr>
        <p:cNvPr id="1" name=""/>
        <p:cNvGrpSpPr/>
        <p:nvPr/>
      </p:nvGrpSpPr>
      <p:grpSpPr>
        <a:xfrm>
          <a:off x="0" y="0"/>
          <a:ext cx="0" cy="0"/>
          <a:chOff x="0" y="0"/>
          <a:chExt cx="0" cy="0"/>
        </a:xfrm>
      </p:grpSpPr>
      <p:cxnSp>
        <p:nvCxnSpPr>
          <p:cNvPr id="3" name="Straight Connector 6">
            <a:extLst>
              <a:ext uri="{FF2B5EF4-FFF2-40B4-BE49-F238E27FC236}">
                <a16:creationId xmlns:a16="http://schemas.microsoft.com/office/drawing/2014/main" id="{2AB3B6C0-C197-0B48-929B-B347FE7B9654}"/>
              </a:ext>
            </a:extLst>
          </p:cNvPr>
          <p:cNvCxnSpPr>
            <a:cxnSpLocks noChangeShapeType="1"/>
          </p:cNvCxnSpPr>
          <p:nvPr userDrawn="1"/>
        </p:nvCxnSpPr>
        <p:spPr bwMode="auto">
          <a:xfrm>
            <a:off x="11049000" y="6040438"/>
            <a:ext cx="0" cy="533400"/>
          </a:xfrm>
          <a:prstGeom prst="line">
            <a:avLst/>
          </a:prstGeom>
          <a:noFill/>
          <a:ln w="12700" algn="ctr">
            <a:solidFill>
              <a:srgbClr val="5A5B5D"/>
            </a:solidFill>
            <a:round/>
            <a:headEnd/>
            <a:tailEnd/>
          </a:ln>
          <a:extLst>
            <a:ext uri="{909E8E84-426E-40DD-AFC4-6F175D3DCCD1}">
              <a14:hiddenFill xmlns:a14="http://schemas.microsoft.com/office/drawing/2010/main">
                <a:noFill/>
              </a14:hiddenFill>
            </a:ext>
          </a:extLst>
        </p:spPr>
      </p:cxnSp>
      <p:sp>
        <p:nvSpPr>
          <p:cNvPr id="148482" name="Rectangle 2"/>
          <p:cNvSpPr>
            <a:spLocks noGrp="1" noChangeArrowheads="1"/>
          </p:cNvSpPr>
          <p:nvPr>
            <p:ph type="ctrTitle"/>
          </p:nvPr>
        </p:nvSpPr>
        <p:spPr>
          <a:xfrm>
            <a:off x="0" y="0"/>
            <a:ext cx="12192000" cy="1143000"/>
          </a:xfrm>
          <a:prstGeom prst="rect">
            <a:avLst/>
          </a:prstGeom>
          <a:noFill/>
        </p:spPr>
        <p:txBody>
          <a:bodyPr lIns="640080" tIns="274320" bIns="91440"/>
          <a:lstStyle>
            <a:lvl1pPr>
              <a:defRPr b="1">
                <a:solidFill>
                  <a:srgbClr val="005288"/>
                </a:solidFill>
              </a:defRPr>
            </a:lvl1pPr>
          </a:lstStyle>
          <a:p>
            <a:r>
              <a:rPr lang="en-US"/>
              <a:t>Click to edit Master title style</a:t>
            </a:r>
          </a:p>
        </p:txBody>
      </p:sp>
      <p:sp>
        <p:nvSpPr>
          <p:cNvPr id="6" name="Rectangle 6">
            <a:extLst>
              <a:ext uri="{FF2B5EF4-FFF2-40B4-BE49-F238E27FC236}">
                <a16:creationId xmlns:a16="http://schemas.microsoft.com/office/drawing/2014/main" id="{0874631D-4A24-6447-AC2C-CA23B3ADC5E0}"/>
              </a:ext>
            </a:extLst>
          </p:cNvPr>
          <p:cNvSpPr>
            <a:spLocks noGrp="1" noChangeArrowheads="1"/>
          </p:cNvSpPr>
          <p:nvPr>
            <p:ph type="sldNum" sz="quarter" idx="10"/>
          </p:nvPr>
        </p:nvSpPr>
        <p:spPr>
          <a:xfrm>
            <a:off x="11201400" y="6175375"/>
            <a:ext cx="381000" cy="261938"/>
          </a:xfrm>
        </p:spPr>
        <p:txBody>
          <a:bodyPr/>
          <a:lstStyle>
            <a:lvl1pPr algn="r">
              <a:defRPr sz="1100">
                <a:solidFill>
                  <a:srgbClr val="5A5B5D"/>
                </a:solidFill>
              </a:defRPr>
            </a:lvl1pPr>
          </a:lstStyle>
          <a:p>
            <a:pPr>
              <a:defRPr/>
            </a:pPr>
            <a:fld id="{92DA1020-C785-0A4B-99D6-E80BD29020BD}" type="slidenum">
              <a:rPr lang="en-US" altLang="en-US"/>
              <a:pPr>
                <a:defRPr/>
              </a:pPr>
              <a:t>‹#›</a:t>
            </a:fld>
            <a:endParaRPr lang="en-US" altLang="en-US"/>
          </a:p>
        </p:txBody>
      </p:sp>
      <p:pic>
        <p:nvPicPr>
          <p:cNvPr id="8" name="Picture 7">
            <a:extLst>
              <a:ext uri="{FF2B5EF4-FFF2-40B4-BE49-F238E27FC236}">
                <a16:creationId xmlns:a16="http://schemas.microsoft.com/office/drawing/2014/main" id="{AB226296-E3F9-C843-9FA1-CDB9F1474A7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45930" y="5896740"/>
            <a:ext cx="685800" cy="682682"/>
          </a:xfrm>
          <a:prstGeom prst="rect">
            <a:avLst/>
          </a:prstGeom>
        </p:spPr>
      </p:pic>
      <p:sp>
        <p:nvSpPr>
          <p:cNvPr id="9" name="Content Placeholder 2">
            <a:extLst>
              <a:ext uri="{FF2B5EF4-FFF2-40B4-BE49-F238E27FC236}">
                <a16:creationId xmlns:a16="http://schemas.microsoft.com/office/drawing/2014/main" id="{51E69670-891C-AC40-A0B4-2FBDDB27F0CF}"/>
              </a:ext>
            </a:extLst>
          </p:cNvPr>
          <p:cNvSpPr>
            <a:spLocks noGrp="1"/>
          </p:cNvSpPr>
          <p:nvPr>
            <p:ph idx="1"/>
          </p:nvPr>
        </p:nvSpPr>
        <p:spPr>
          <a:xfrm>
            <a:off x="609600" y="1600201"/>
            <a:ext cx="10972800" cy="3810000"/>
          </a:xfrm>
          <a:prstGeom prst="rect">
            <a:avLst/>
          </a:prstGeom>
        </p:spPr>
        <p:txBody>
          <a:bodyPr/>
          <a:lstStyle>
            <a:lvl1pPr>
              <a:buClrTx/>
              <a:defRPr>
                <a:solidFill>
                  <a:srgbClr val="000000"/>
                </a:solidFill>
              </a:defRPr>
            </a:lvl1pPr>
            <a:lvl2pPr>
              <a:buClrTx/>
              <a:defRPr sz="2000">
                <a:solidFill>
                  <a:srgbClr val="000000"/>
                </a:solidFill>
              </a:defRPr>
            </a:lvl2pPr>
            <a:lvl3pPr>
              <a:buClrTx/>
              <a:defRPr sz="1800">
                <a:solidFill>
                  <a:srgbClr val="000000"/>
                </a:solidFill>
              </a:defRPr>
            </a:lvl3pPr>
            <a:lvl4pPr>
              <a:buClrTx/>
              <a:defRPr sz="1600">
                <a:solidFill>
                  <a:srgbClr val="000000"/>
                </a:solidFill>
              </a:defRPr>
            </a:lvl4pPr>
            <a:lvl5pPr>
              <a:buClrTx/>
              <a:defRPr sz="14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a:extLst>
              <a:ext uri="{FF2B5EF4-FFF2-40B4-BE49-F238E27FC236}">
                <a16:creationId xmlns:a16="http://schemas.microsoft.com/office/drawing/2014/main" id="{51D6CEFF-90B5-49C5-AD94-D6D0907056F9}"/>
              </a:ext>
            </a:extLst>
          </p:cNvPr>
          <p:cNvSpPr>
            <a:spLocks noGrp="1"/>
          </p:cNvSpPr>
          <p:nvPr>
            <p:ph type="body" sz="quarter" idx="11"/>
          </p:nvPr>
        </p:nvSpPr>
        <p:spPr>
          <a:xfrm>
            <a:off x="0" y="914400"/>
            <a:ext cx="12192000" cy="381000"/>
          </a:xfrm>
          <a:prstGeom prst="rect">
            <a:avLst/>
          </a:prstGeom>
        </p:spPr>
        <p:txBody>
          <a:bodyPr lIns="640080"/>
          <a:lstStyle>
            <a:lvl1pPr marL="0" indent="0">
              <a:buNone/>
              <a:defRPr sz="2000" b="1">
                <a:solidFill>
                  <a:srgbClr val="0078AE"/>
                </a:solidFill>
              </a:defRPr>
            </a:lvl1pPr>
            <a:lvl2pPr marL="347662" indent="0">
              <a:buNone/>
              <a:defRPr sz="2000" b="1">
                <a:solidFill>
                  <a:srgbClr val="0078AE"/>
                </a:solidFill>
              </a:defRPr>
            </a:lvl2pPr>
            <a:lvl3pPr marL="687388" indent="0">
              <a:buNone/>
              <a:defRPr sz="2000" b="1">
                <a:solidFill>
                  <a:srgbClr val="0078AE"/>
                </a:solidFill>
              </a:defRPr>
            </a:lvl3pPr>
            <a:lvl4pPr marL="1027113" indent="0">
              <a:buNone/>
              <a:defRPr sz="2000" b="1">
                <a:solidFill>
                  <a:srgbClr val="0078AE"/>
                </a:solidFill>
              </a:defRPr>
            </a:lvl4pPr>
            <a:lvl5pPr marL="1376363" indent="0">
              <a:buNone/>
              <a:defRPr sz="2000" b="1">
                <a:solidFill>
                  <a:srgbClr val="0078AE"/>
                </a:solidFill>
              </a:defRPr>
            </a:lvl5pPr>
          </a:lstStyle>
          <a:p>
            <a:pPr lvl="0"/>
            <a:r>
              <a:rPr lang="en-US"/>
              <a:t>Click to edit Master text styles</a:t>
            </a:r>
          </a:p>
        </p:txBody>
      </p:sp>
    </p:spTree>
    <p:extLst>
      <p:ext uri="{BB962C8B-B14F-4D97-AF65-F5344CB8AC3E}">
        <p14:creationId xmlns:p14="http://schemas.microsoft.com/office/powerpoint/2010/main" val="2797946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2">
    <p:spTree>
      <p:nvGrpSpPr>
        <p:cNvPr id="1" name=""/>
        <p:cNvGrpSpPr/>
        <p:nvPr/>
      </p:nvGrpSpPr>
      <p:grpSpPr>
        <a:xfrm>
          <a:off x="0" y="0"/>
          <a:ext cx="0" cy="0"/>
          <a:chOff x="0" y="0"/>
          <a:chExt cx="0" cy="0"/>
        </a:xfrm>
      </p:grpSpPr>
      <p:cxnSp>
        <p:nvCxnSpPr>
          <p:cNvPr id="3" name="Straight Connector 6">
            <a:extLst>
              <a:ext uri="{FF2B5EF4-FFF2-40B4-BE49-F238E27FC236}">
                <a16:creationId xmlns:a16="http://schemas.microsoft.com/office/drawing/2014/main" id="{2AB3B6C0-C197-0B48-929B-B347FE7B9654}"/>
              </a:ext>
            </a:extLst>
          </p:cNvPr>
          <p:cNvCxnSpPr>
            <a:cxnSpLocks noChangeShapeType="1"/>
          </p:cNvCxnSpPr>
          <p:nvPr userDrawn="1"/>
        </p:nvCxnSpPr>
        <p:spPr bwMode="auto">
          <a:xfrm>
            <a:off x="11049000" y="6040438"/>
            <a:ext cx="0" cy="533400"/>
          </a:xfrm>
          <a:prstGeom prst="line">
            <a:avLst/>
          </a:prstGeom>
          <a:noFill/>
          <a:ln w="12700" algn="ctr">
            <a:solidFill>
              <a:srgbClr val="5A5B5D"/>
            </a:solidFill>
            <a:round/>
            <a:headEnd/>
            <a:tailEnd/>
          </a:ln>
          <a:extLst>
            <a:ext uri="{909E8E84-426E-40DD-AFC4-6F175D3DCCD1}">
              <a14:hiddenFill xmlns:a14="http://schemas.microsoft.com/office/drawing/2010/main">
                <a:noFill/>
              </a14:hiddenFill>
            </a:ext>
          </a:extLst>
        </p:spPr>
      </p:cxnSp>
      <p:sp>
        <p:nvSpPr>
          <p:cNvPr id="148482" name="Rectangle 2"/>
          <p:cNvSpPr>
            <a:spLocks noGrp="1" noChangeArrowheads="1"/>
          </p:cNvSpPr>
          <p:nvPr>
            <p:ph type="ctrTitle"/>
          </p:nvPr>
        </p:nvSpPr>
        <p:spPr>
          <a:xfrm>
            <a:off x="0" y="0"/>
            <a:ext cx="12192000" cy="1143000"/>
          </a:xfrm>
          <a:prstGeom prst="rect">
            <a:avLst/>
          </a:prstGeom>
          <a:noFill/>
        </p:spPr>
        <p:txBody>
          <a:bodyPr lIns="640080" tIns="274320" bIns="91440"/>
          <a:lstStyle>
            <a:lvl1pPr>
              <a:defRPr b="1">
                <a:solidFill>
                  <a:srgbClr val="005288"/>
                </a:solidFill>
              </a:defRPr>
            </a:lvl1pPr>
          </a:lstStyle>
          <a:p>
            <a:r>
              <a:rPr lang="en-US"/>
              <a:t>Click to edit Master title style</a:t>
            </a:r>
          </a:p>
        </p:txBody>
      </p:sp>
      <p:sp>
        <p:nvSpPr>
          <p:cNvPr id="6" name="Rectangle 6">
            <a:extLst>
              <a:ext uri="{FF2B5EF4-FFF2-40B4-BE49-F238E27FC236}">
                <a16:creationId xmlns:a16="http://schemas.microsoft.com/office/drawing/2014/main" id="{0874631D-4A24-6447-AC2C-CA23B3ADC5E0}"/>
              </a:ext>
            </a:extLst>
          </p:cNvPr>
          <p:cNvSpPr>
            <a:spLocks noGrp="1" noChangeArrowheads="1"/>
          </p:cNvSpPr>
          <p:nvPr>
            <p:ph type="sldNum" sz="quarter" idx="10"/>
          </p:nvPr>
        </p:nvSpPr>
        <p:spPr>
          <a:xfrm>
            <a:off x="11201400" y="6175375"/>
            <a:ext cx="381000" cy="261938"/>
          </a:xfrm>
        </p:spPr>
        <p:txBody>
          <a:bodyPr/>
          <a:lstStyle>
            <a:lvl1pPr algn="r">
              <a:defRPr sz="1100">
                <a:solidFill>
                  <a:srgbClr val="5A5B5D"/>
                </a:solidFill>
              </a:defRPr>
            </a:lvl1pPr>
          </a:lstStyle>
          <a:p>
            <a:pPr>
              <a:defRPr/>
            </a:pPr>
            <a:fld id="{92DA1020-C785-0A4B-99D6-E80BD29020BD}" type="slidenum">
              <a:rPr lang="en-US" altLang="en-US"/>
              <a:pPr>
                <a:defRPr/>
              </a:pPr>
              <a:t>‹#›</a:t>
            </a:fld>
            <a:endParaRPr lang="en-US" altLang="en-US"/>
          </a:p>
        </p:txBody>
      </p:sp>
      <p:pic>
        <p:nvPicPr>
          <p:cNvPr id="8" name="Picture 7">
            <a:extLst>
              <a:ext uri="{FF2B5EF4-FFF2-40B4-BE49-F238E27FC236}">
                <a16:creationId xmlns:a16="http://schemas.microsoft.com/office/drawing/2014/main" id="{AB226296-E3F9-C843-9FA1-CDB9F1474A7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45930" y="5896740"/>
            <a:ext cx="685800" cy="682682"/>
          </a:xfrm>
          <a:prstGeom prst="rect">
            <a:avLst/>
          </a:prstGeom>
        </p:spPr>
      </p:pic>
    </p:spTree>
    <p:extLst>
      <p:ext uri="{BB962C8B-B14F-4D97-AF65-F5344CB8AC3E}">
        <p14:creationId xmlns:p14="http://schemas.microsoft.com/office/powerpoint/2010/main" val="2234293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2">
    <p:spTree>
      <p:nvGrpSpPr>
        <p:cNvPr id="1" name=""/>
        <p:cNvGrpSpPr/>
        <p:nvPr/>
      </p:nvGrpSpPr>
      <p:grpSpPr>
        <a:xfrm>
          <a:off x="0" y="0"/>
          <a:ext cx="0" cy="0"/>
          <a:chOff x="0" y="0"/>
          <a:chExt cx="0" cy="0"/>
        </a:xfrm>
      </p:grpSpPr>
      <p:cxnSp>
        <p:nvCxnSpPr>
          <p:cNvPr id="3" name="Straight Connector 6">
            <a:extLst>
              <a:ext uri="{FF2B5EF4-FFF2-40B4-BE49-F238E27FC236}">
                <a16:creationId xmlns:a16="http://schemas.microsoft.com/office/drawing/2014/main" id="{2AB3B6C0-C197-0B48-929B-B347FE7B9654}"/>
              </a:ext>
            </a:extLst>
          </p:cNvPr>
          <p:cNvCxnSpPr>
            <a:cxnSpLocks noChangeShapeType="1"/>
          </p:cNvCxnSpPr>
          <p:nvPr userDrawn="1"/>
        </p:nvCxnSpPr>
        <p:spPr bwMode="auto">
          <a:xfrm>
            <a:off x="11049000" y="6040438"/>
            <a:ext cx="0" cy="533400"/>
          </a:xfrm>
          <a:prstGeom prst="line">
            <a:avLst/>
          </a:prstGeom>
          <a:noFill/>
          <a:ln w="12700" algn="ctr">
            <a:solidFill>
              <a:srgbClr val="5A5B5D"/>
            </a:solidFill>
            <a:round/>
            <a:headEnd/>
            <a:tailEnd/>
          </a:ln>
          <a:extLst>
            <a:ext uri="{909E8E84-426E-40DD-AFC4-6F175D3DCCD1}">
              <a14:hiddenFill xmlns:a14="http://schemas.microsoft.com/office/drawing/2010/main">
                <a:noFill/>
              </a14:hiddenFill>
            </a:ext>
          </a:extLst>
        </p:spPr>
      </p:cxnSp>
      <p:sp>
        <p:nvSpPr>
          <p:cNvPr id="148482" name="Rectangle 2"/>
          <p:cNvSpPr>
            <a:spLocks noGrp="1" noChangeArrowheads="1"/>
          </p:cNvSpPr>
          <p:nvPr>
            <p:ph type="ctrTitle"/>
          </p:nvPr>
        </p:nvSpPr>
        <p:spPr>
          <a:xfrm>
            <a:off x="0" y="0"/>
            <a:ext cx="12192000" cy="1143000"/>
          </a:xfrm>
          <a:prstGeom prst="rect">
            <a:avLst/>
          </a:prstGeom>
          <a:noFill/>
        </p:spPr>
        <p:txBody>
          <a:bodyPr lIns="640080" tIns="274320" bIns="91440"/>
          <a:lstStyle>
            <a:lvl1pPr>
              <a:defRPr b="1">
                <a:solidFill>
                  <a:srgbClr val="005288"/>
                </a:solidFill>
              </a:defRPr>
            </a:lvl1pPr>
          </a:lstStyle>
          <a:p>
            <a:r>
              <a:rPr lang="en-US"/>
              <a:t>Click to edit Master title style</a:t>
            </a:r>
          </a:p>
        </p:txBody>
      </p:sp>
      <p:sp>
        <p:nvSpPr>
          <p:cNvPr id="6" name="Rectangle 6">
            <a:extLst>
              <a:ext uri="{FF2B5EF4-FFF2-40B4-BE49-F238E27FC236}">
                <a16:creationId xmlns:a16="http://schemas.microsoft.com/office/drawing/2014/main" id="{0874631D-4A24-6447-AC2C-CA23B3ADC5E0}"/>
              </a:ext>
            </a:extLst>
          </p:cNvPr>
          <p:cNvSpPr>
            <a:spLocks noGrp="1" noChangeArrowheads="1"/>
          </p:cNvSpPr>
          <p:nvPr>
            <p:ph type="sldNum" sz="quarter" idx="10"/>
          </p:nvPr>
        </p:nvSpPr>
        <p:spPr>
          <a:xfrm>
            <a:off x="11201400" y="6175375"/>
            <a:ext cx="381000" cy="261938"/>
          </a:xfrm>
        </p:spPr>
        <p:txBody>
          <a:bodyPr/>
          <a:lstStyle>
            <a:lvl1pPr algn="r">
              <a:defRPr sz="1100">
                <a:solidFill>
                  <a:srgbClr val="5A5B5D"/>
                </a:solidFill>
              </a:defRPr>
            </a:lvl1pPr>
          </a:lstStyle>
          <a:p>
            <a:pPr>
              <a:defRPr/>
            </a:pPr>
            <a:fld id="{92DA1020-C785-0A4B-99D6-E80BD29020BD}" type="slidenum">
              <a:rPr lang="en-US" altLang="en-US"/>
              <a:pPr>
                <a:defRPr/>
              </a:pPr>
              <a:t>‹#›</a:t>
            </a:fld>
            <a:endParaRPr lang="en-US" altLang="en-US"/>
          </a:p>
        </p:txBody>
      </p:sp>
      <p:pic>
        <p:nvPicPr>
          <p:cNvPr id="8" name="Picture 7">
            <a:extLst>
              <a:ext uri="{FF2B5EF4-FFF2-40B4-BE49-F238E27FC236}">
                <a16:creationId xmlns:a16="http://schemas.microsoft.com/office/drawing/2014/main" id="{AB226296-E3F9-C843-9FA1-CDB9F1474A7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45930" y="5896740"/>
            <a:ext cx="685800" cy="682682"/>
          </a:xfrm>
          <a:prstGeom prst="rect">
            <a:avLst/>
          </a:prstGeom>
        </p:spPr>
      </p:pic>
      <p:sp>
        <p:nvSpPr>
          <p:cNvPr id="7" name="Text Placeholder 4">
            <a:extLst>
              <a:ext uri="{FF2B5EF4-FFF2-40B4-BE49-F238E27FC236}">
                <a16:creationId xmlns:a16="http://schemas.microsoft.com/office/drawing/2014/main" id="{0EDA2889-BB30-4AFA-B593-538439C5A337}"/>
              </a:ext>
            </a:extLst>
          </p:cNvPr>
          <p:cNvSpPr>
            <a:spLocks noGrp="1"/>
          </p:cNvSpPr>
          <p:nvPr>
            <p:ph type="body" sz="quarter" idx="11"/>
          </p:nvPr>
        </p:nvSpPr>
        <p:spPr>
          <a:xfrm>
            <a:off x="0" y="914400"/>
            <a:ext cx="12192000" cy="381000"/>
          </a:xfrm>
          <a:prstGeom prst="rect">
            <a:avLst/>
          </a:prstGeom>
        </p:spPr>
        <p:txBody>
          <a:bodyPr lIns="640080"/>
          <a:lstStyle>
            <a:lvl1pPr marL="0" indent="0">
              <a:buNone/>
              <a:defRPr sz="2000" b="1">
                <a:solidFill>
                  <a:srgbClr val="0078AE"/>
                </a:solidFill>
              </a:defRPr>
            </a:lvl1pPr>
            <a:lvl2pPr marL="347662" indent="0">
              <a:buNone/>
              <a:defRPr sz="2000" b="1">
                <a:solidFill>
                  <a:srgbClr val="0078AE"/>
                </a:solidFill>
              </a:defRPr>
            </a:lvl2pPr>
            <a:lvl3pPr marL="687388" indent="0">
              <a:buNone/>
              <a:defRPr sz="2000" b="1">
                <a:solidFill>
                  <a:srgbClr val="0078AE"/>
                </a:solidFill>
              </a:defRPr>
            </a:lvl3pPr>
            <a:lvl4pPr marL="1027113" indent="0">
              <a:buNone/>
              <a:defRPr sz="2000" b="1">
                <a:solidFill>
                  <a:srgbClr val="0078AE"/>
                </a:solidFill>
              </a:defRPr>
            </a:lvl4pPr>
            <a:lvl5pPr marL="1376363" indent="0">
              <a:buNone/>
              <a:defRPr sz="2000" b="1">
                <a:solidFill>
                  <a:srgbClr val="0078AE"/>
                </a:solidFill>
              </a:defRPr>
            </a:lvl5pPr>
          </a:lstStyle>
          <a:p>
            <a:pPr lvl="0"/>
            <a:r>
              <a:rPr lang="en-US"/>
              <a:t>Click to edit Master text styles</a:t>
            </a:r>
          </a:p>
        </p:txBody>
      </p:sp>
    </p:spTree>
    <p:extLst>
      <p:ext uri="{BB962C8B-B14F-4D97-AF65-F5344CB8AC3E}">
        <p14:creationId xmlns:p14="http://schemas.microsoft.com/office/powerpoint/2010/main" val="189726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C2934C-3790-2847-B756-3AFB31B80808}"/>
              </a:ext>
            </a:extLst>
          </p:cNvPr>
          <p:cNvSpPr txBox="1"/>
          <p:nvPr userDrawn="1"/>
        </p:nvSpPr>
        <p:spPr>
          <a:xfrm>
            <a:off x="533400" y="6040438"/>
            <a:ext cx="2514600" cy="554037"/>
          </a:xfrm>
          <a:prstGeom prst="rect">
            <a:avLst/>
          </a:prstGeom>
          <a:noFill/>
        </p:spPr>
        <p:txBody>
          <a:bodyPr>
            <a:spAutoFit/>
          </a:bodyPr>
          <a:lstStyle/>
          <a:p>
            <a:pPr>
              <a:defRPr/>
            </a:pPr>
            <a:r>
              <a:rPr lang="en-US" sz="1000" spc="300">
                <a:solidFill>
                  <a:srgbClr val="C0C2C4"/>
                </a:solidFill>
              </a:rPr>
              <a:t>CYBERSECURITY &amp;</a:t>
            </a:r>
          </a:p>
          <a:p>
            <a:pPr>
              <a:defRPr/>
            </a:pPr>
            <a:r>
              <a:rPr lang="en-US" sz="1000" spc="300">
                <a:solidFill>
                  <a:srgbClr val="C0C2C4"/>
                </a:solidFill>
              </a:rPr>
              <a:t>INFRASTRUCTURE</a:t>
            </a:r>
          </a:p>
          <a:p>
            <a:pPr>
              <a:defRPr/>
            </a:pPr>
            <a:r>
              <a:rPr lang="en-US" sz="1000" spc="300">
                <a:solidFill>
                  <a:srgbClr val="C0C2C4"/>
                </a:solidFill>
              </a:rPr>
              <a:t>SECURITY AGENCY</a:t>
            </a:r>
          </a:p>
        </p:txBody>
      </p:sp>
      <p:cxnSp>
        <p:nvCxnSpPr>
          <p:cNvPr id="4" name="Straight Connector 6">
            <a:extLst>
              <a:ext uri="{FF2B5EF4-FFF2-40B4-BE49-F238E27FC236}">
                <a16:creationId xmlns:a16="http://schemas.microsoft.com/office/drawing/2014/main" id="{504C0435-1B5E-3C4D-99E6-C4C05A180605}"/>
              </a:ext>
            </a:extLst>
          </p:cNvPr>
          <p:cNvCxnSpPr>
            <a:cxnSpLocks noChangeShapeType="1"/>
          </p:cNvCxnSpPr>
          <p:nvPr userDrawn="1"/>
        </p:nvCxnSpPr>
        <p:spPr bwMode="auto">
          <a:xfrm>
            <a:off x="11049000" y="6040438"/>
            <a:ext cx="0" cy="533400"/>
          </a:xfrm>
          <a:prstGeom prst="line">
            <a:avLst/>
          </a:prstGeom>
          <a:noFill/>
          <a:ln w="12700" algn="ctr">
            <a:solidFill>
              <a:srgbClr val="5A5B5D"/>
            </a:solidFill>
            <a:round/>
            <a:headEnd/>
            <a:tailEnd/>
          </a:ln>
          <a:extLst>
            <a:ext uri="{909E8E84-426E-40DD-AFC4-6F175D3DCCD1}">
              <a14:hiddenFill xmlns:a14="http://schemas.microsoft.com/office/drawing/2010/main">
                <a:noFill/>
              </a14:hiddenFill>
            </a:ext>
          </a:extLst>
        </p:spPr>
      </p:cxnSp>
      <p:sp>
        <p:nvSpPr>
          <p:cNvPr id="148482" name="Rectangle 2"/>
          <p:cNvSpPr>
            <a:spLocks noGrp="1" noChangeArrowheads="1"/>
          </p:cNvSpPr>
          <p:nvPr>
            <p:ph type="ctrTitle"/>
          </p:nvPr>
        </p:nvSpPr>
        <p:spPr>
          <a:xfrm>
            <a:off x="0" y="0"/>
            <a:ext cx="12192000" cy="1143000"/>
          </a:xfrm>
          <a:prstGeom prst="rect">
            <a:avLst/>
          </a:prstGeom>
          <a:noFill/>
        </p:spPr>
        <p:txBody>
          <a:bodyPr lIns="640080" tIns="274320" bIns="91440"/>
          <a:lstStyle>
            <a:lvl1pPr>
              <a:defRPr b="1">
                <a:solidFill>
                  <a:srgbClr val="005288"/>
                </a:solidFill>
              </a:defRPr>
            </a:lvl1pPr>
          </a:lstStyle>
          <a:p>
            <a:r>
              <a:rPr lang="en-US"/>
              <a:t>Click to edit Master title style</a:t>
            </a:r>
          </a:p>
        </p:txBody>
      </p:sp>
      <p:sp>
        <p:nvSpPr>
          <p:cNvPr id="6" name="Rectangle 6">
            <a:extLst>
              <a:ext uri="{FF2B5EF4-FFF2-40B4-BE49-F238E27FC236}">
                <a16:creationId xmlns:a16="http://schemas.microsoft.com/office/drawing/2014/main" id="{4B7948B0-3194-D540-8AC0-2A3C14D15F2A}"/>
              </a:ext>
            </a:extLst>
          </p:cNvPr>
          <p:cNvSpPr>
            <a:spLocks noGrp="1" noChangeArrowheads="1"/>
          </p:cNvSpPr>
          <p:nvPr>
            <p:ph type="sldNum" sz="quarter" idx="10"/>
          </p:nvPr>
        </p:nvSpPr>
        <p:spPr>
          <a:xfrm>
            <a:off x="11201400" y="6175375"/>
            <a:ext cx="381000" cy="261938"/>
          </a:xfrm>
        </p:spPr>
        <p:txBody>
          <a:bodyPr/>
          <a:lstStyle>
            <a:lvl1pPr algn="r">
              <a:defRPr sz="1100">
                <a:solidFill>
                  <a:srgbClr val="5A5B5D"/>
                </a:solidFill>
              </a:defRPr>
            </a:lvl1pPr>
          </a:lstStyle>
          <a:p>
            <a:pPr>
              <a:defRPr/>
            </a:pPr>
            <a:fld id="{B28F5760-600B-E044-8357-0A373C456381}" type="slidenum">
              <a:rPr lang="en-US" altLang="en-US"/>
              <a:pPr>
                <a:defRPr/>
              </a:pPr>
              <a:t>‹#›</a:t>
            </a:fld>
            <a:endParaRPr lang="en-US" altLang="en-US"/>
          </a:p>
        </p:txBody>
      </p:sp>
    </p:spTree>
    <p:extLst>
      <p:ext uri="{BB962C8B-B14F-4D97-AF65-F5344CB8AC3E}">
        <p14:creationId xmlns:p14="http://schemas.microsoft.com/office/powerpoint/2010/main" val="2290460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Contact Inf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2C07A9-BF36-524B-8413-4BEACA0FDA79}"/>
              </a:ext>
            </a:extLst>
          </p:cNvPr>
          <p:cNvSpPr>
            <a:spLocks noChangeArrowheads="1"/>
          </p:cNvSpPr>
          <p:nvPr userDrawn="1"/>
        </p:nvSpPr>
        <p:spPr bwMode="auto">
          <a:xfrm>
            <a:off x="0" y="0"/>
            <a:ext cx="6084888" cy="6858000"/>
          </a:xfrm>
          <a:prstGeom prst="rect">
            <a:avLst/>
          </a:prstGeom>
          <a:solidFill>
            <a:srgbClr val="005288"/>
          </a:solidFill>
          <a:ln w="9525" algn="ctr">
            <a:no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endParaRPr lang="en-US" altLang="en-US"/>
          </a:p>
        </p:txBody>
      </p:sp>
      <p:sp>
        <p:nvSpPr>
          <p:cNvPr id="4" name="Slide Number Placeholder 6">
            <a:extLst>
              <a:ext uri="{FF2B5EF4-FFF2-40B4-BE49-F238E27FC236}">
                <a16:creationId xmlns:a16="http://schemas.microsoft.com/office/drawing/2014/main" id="{0BE5CA0B-222E-C54E-943E-7AAC74765197}"/>
              </a:ext>
            </a:extLst>
          </p:cNvPr>
          <p:cNvSpPr>
            <a:spLocks noGrp="1" noChangeArrowheads="1"/>
          </p:cNvSpPr>
          <p:nvPr>
            <p:ph type="sldNum" sz="quarter" idx="10"/>
          </p:nvPr>
        </p:nvSpPr>
        <p:spPr/>
        <p:txBody>
          <a:bodyPr/>
          <a:lstStyle>
            <a:lvl1pPr>
              <a:defRPr/>
            </a:lvl1pPr>
          </a:lstStyle>
          <a:p>
            <a:pPr>
              <a:defRPr/>
            </a:pPr>
            <a:fld id="{9D7DC5A1-24AC-EE45-8892-34F91BFF9321}" type="slidenum">
              <a:rPr lang="en-US" altLang="en-US"/>
              <a:pPr>
                <a:defRPr/>
              </a:pPr>
              <a:t>‹#›</a:t>
            </a:fld>
            <a:endParaRPr lang="en-US" altLang="en-US"/>
          </a:p>
        </p:txBody>
      </p:sp>
      <p:pic>
        <p:nvPicPr>
          <p:cNvPr id="5" name="Picture 4" descr="A close up of a logo&#10;&#10;Description automatically generated">
            <a:extLst>
              <a:ext uri="{FF2B5EF4-FFF2-40B4-BE49-F238E27FC236}">
                <a16:creationId xmlns:a16="http://schemas.microsoft.com/office/drawing/2014/main" id="{0C156F9C-CF41-3943-A805-1DEC23D3DC4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7800" y="1828800"/>
            <a:ext cx="3200400" cy="3200400"/>
          </a:xfrm>
          <a:prstGeom prst="rect">
            <a:avLst/>
          </a:prstGeom>
        </p:spPr>
      </p:pic>
    </p:spTree>
    <p:extLst>
      <p:ext uri="{BB962C8B-B14F-4D97-AF65-F5344CB8AC3E}">
        <p14:creationId xmlns:p14="http://schemas.microsoft.com/office/powerpoint/2010/main" val="1923186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47462" name="Rectangle 6">
            <a:extLst>
              <a:ext uri="{FF2B5EF4-FFF2-40B4-BE49-F238E27FC236}">
                <a16:creationId xmlns:a16="http://schemas.microsoft.com/office/drawing/2014/main" id="{A48DD25C-886A-364F-A7EB-C56AF8D492A2}"/>
              </a:ext>
            </a:extLst>
          </p:cNvPr>
          <p:cNvSpPr>
            <a:spLocks noGrp="1" noChangeArrowheads="1"/>
          </p:cNvSpPr>
          <p:nvPr>
            <p:ph type="sldNum" sz="quarter" idx="4"/>
          </p:nvPr>
        </p:nvSpPr>
        <p:spPr bwMode="black">
          <a:xfrm>
            <a:off x="11049000" y="6167438"/>
            <a:ext cx="533400" cy="2778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r">
              <a:defRPr sz="1200" b="1">
                <a:solidFill>
                  <a:srgbClr val="5A5B5D"/>
                </a:solidFill>
              </a:defRPr>
            </a:lvl1pPr>
          </a:lstStyle>
          <a:p>
            <a:pPr>
              <a:defRPr/>
            </a:pPr>
            <a:fld id="{D2512F38-016A-FD40-AA8F-15F02EBCC689}" type="slidenum">
              <a:rPr lang="en-US" altLang="en-US"/>
              <a:pPr>
                <a:defRPr/>
              </a:pPr>
              <a:t>‹#›</a:t>
            </a:fld>
            <a:endParaRPr lang="en-US" altLang="en-US"/>
          </a:p>
        </p:txBody>
      </p:sp>
      <p:cxnSp>
        <p:nvCxnSpPr>
          <p:cNvPr id="1028" name="Straight Connector 2">
            <a:extLst>
              <a:ext uri="{FF2B5EF4-FFF2-40B4-BE49-F238E27FC236}">
                <a16:creationId xmlns:a16="http://schemas.microsoft.com/office/drawing/2014/main" id="{B64706DD-BB10-3645-B2BC-2B5928E2B74E}"/>
              </a:ext>
            </a:extLst>
          </p:cNvPr>
          <p:cNvCxnSpPr>
            <a:cxnSpLocks noChangeShapeType="1"/>
          </p:cNvCxnSpPr>
          <p:nvPr userDrawn="1"/>
        </p:nvCxnSpPr>
        <p:spPr bwMode="auto">
          <a:xfrm>
            <a:off x="11049000" y="6040438"/>
            <a:ext cx="0" cy="533400"/>
          </a:xfrm>
          <a:prstGeom prst="line">
            <a:avLst/>
          </a:prstGeom>
          <a:noFill/>
          <a:ln w="12700" algn="ctr">
            <a:solidFill>
              <a:srgbClr val="5A5B5D"/>
            </a:solidFill>
            <a:round/>
            <a:headEnd/>
            <a:tailEnd/>
          </a:ln>
          <a:extLst>
            <a:ext uri="{909E8E84-426E-40DD-AFC4-6F175D3DCCD1}">
              <a14:hiddenFill xmlns:a14="http://schemas.microsoft.com/office/drawing/2010/main">
                <a:noFill/>
              </a14:hiddenFill>
            </a:ext>
          </a:extLst>
        </p:spPr>
      </p:cxnSp>
      <p:sp>
        <p:nvSpPr>
          <p:cNvPr id="6" name="Rectangle 7">
            <a:extLst>
              <a:ext uri="{FF2B5EF4-FFF2-40B4-BE49-F238E27FC236}">
                <a16:creationId xmlns:a16="http://schemas.microsoft.com/office/drawing/2014/main" id="{359C3664-6D83-E048-A254-04793C265171}"/>
              </a:ext>
            </a:extLst>
          </p:cNvPr>
          <p:cNvSpPr>
            <a:spLocks noChangeArrowheads="1"/>
          </p:cNvSpPr>
          <p:nvPr userDrawn="1"/>
        </p:nvSpPr>
        <p:spPr bwMode="black">
          <a:xfrm>
            <a:off x="8229599" y="6046788"/>
            <a:ext cx="27432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defRPr/>
            </a:pPr>
            <a:r>
              <a:rPr lang="en-US" altLang="en-US" sz="1100" b="1" dirty="0">
                <a:solidFill>
                  <a:srgbClr val="5A5B5D"/>
                </a:solidFill>
              </a:rPr>
              <a:t>Rodney Lockett</a:t>
            </a:r>
          </a:p>
          <a:p>
            <a:pPr algn="r">
              <a:defRPr/>
            </a:pPr>
            <a:r>
              <a:rPr lang="en-US" altLang="en-US" sz="1100" dirty="0">
                <a:solidFill>
                  <a:srgbClr val="5A5B5D"/>
                </a:solidFill>
              </a:rPr>
              <a:t>April 18, 2023</a:t>
            </a:r>
          </a:p>
        </p:txBody>
      </p:sp>
      <p:pic>
        <p:nvPicPr>
          <p:cNvPr id="7" name="Picture 6">
            <a:extLst>
              <a:ext uri="{FF2B5EF4-FFF2-40B4-BE49-F238E27FC236}">
                <a16:creationId xmlns:a16="http://schemas.microsoft.com/office/drawing/2014/main" id="{702DD64A-F43F-8C47-9D44-E921BE4A0797}"/>
              </a:ext>
            </a:extLst>
          </p:cNvPr>
          <p:cNvPicPr>
            <a:picLocks noChangeAspect="1"/>
          </p:cNvPicPr>
          <p:nvPr userDrawn="1"/>
        </p:nvPicPr>
        <p:blipFill>
          <a:blip r:embed="rId17" cstate="print">
            <a:extLst>
              <a:ext uri="{28A0092B-C50C-407E-A947-70E740481C1C}">
                <a14:useLocalDpi xmlns:a14="http://schemas.microsoft.com/office/drawing/2010/main" val="0"/>
              </a:ext>
            </a:extLst>
          </a:blip>
          <a:srcRect/>
          <a:stretch/>
        </p:blipFill>
        <p:spPr>
          <a:xfrm>
            <a:off x="445930" y="5896740"/>
            <a:ext cx="685800" cy="682682"/>
          </a:xfrm>
          <a:prstGeom prst="rect">
            <a:avLst/>
          </a:prstGeom>
        </p:spPr>
      </p:pic>
    </p:spTree>
    <p:extLst>
      <p:ext uri="{BB962C8B-B14F-4D97-AF65-F5344CB8AC3E}">
        <p14:creationId xmlns:p14="http://schemas.microsoft.com/office/powerpoint/2010/main" val="3435841046"/>
      </p:ext>
    </p:extLst>
  </p:cSld>
  <p:clrMap bg1="dk2" tx1="lt1" bg2="dk1"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8" r:id="rId5"/>
    <p:sldLayoutId id="2147483791" r:id="rId6"/>
    <p:sldLayoutId id="2147483799" r:id="rId7"/>
    <p:sldLayoutId id="2147483792" r:id="rId8"/>
    <p:sldLayoutId id="2147483793" r:id="rId9"/>
    <p:sldLayoutId id="2147483794" r:id="rId10"/>
    <p:sldLayoutId id="2147483795" r:id="rId11"/>
    <p:sldLayoutId id="2147483796" r:id="rId12"/>
    <p:sldLayoutId id="2147483797" r:id="rId13"/>
    <p:sldLayoutId id="2147483800" r:id="rId14"/>
    <p:sldLayoutId id="2147483801" r:id="rId15"/>
  </p:sldLayoutIdLst>
  <p:hf hdr="0" ftr="0" dt="0"/>
  <p:txStyles>
    <p:titleStyle>
      <a:lvl1pPr algn="l" rtl="0" eaLnBrk="1" fontAlgn="base" hangingPunct="1">
        <a:spcBef>
          <a:spcPct val="0"/>
        </a:spcBef>
        <a:spcAft>
          <a:spcPct val="0"/>
        </a:spcAft>
        <a:defRPr sz="4200">
          <a:solidFill>
            <a:srgbClr val="005288"/>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4200">
          <a:solidFill>
            <a:srgbClr val="000063"/>
          </a:solidFill>
          <a:latin typeface="Times New Roman" pitchFamily="18" charset="0"/>
        </a:defRPr>
      </a:lvl6pPr>
      <a:lvl7pPr marL="914400" algn="l" rtl="0" eaLnBrk="1" fontAlgn="base" hangingPunct="1">
        <a:spcBef>
          <a:spcPct val="0"/>
        </a:spcBef>
        <a:spcAft>
          <a:spcPct val="0"/>
        </a:spcAft>
        <a:defRPr sz="4200">
          <a:solidFill>
            <a:srgbClr val="000063"/>
          </a:solidFill>
          <a:latin typeface="Times New Roman" pitchFamily="18" charset="0"/>
        </a:defRPr>
      </a:lvl7pPr>
      <a:lvl8pPr marL="1371600" algn="l" rtl="0" eaLnBrk="1" fontAlgn="base" hangingPunct="1">
        <a:spcBef>
          <a:spcPct val="0"/>
        </a:spcBef>
        <a:spcAft>
          <a:spcPct val="0"/>
        </a:spcAft>
        <a:defRPr sz="4200">
          <a:solidFill>
            <a:srgbClr val="000063"/>
          </a:solidFill>
          <a:latin typeface="Times New Roman" pitchFamily="18" charset="0"/>
        </a:defRPr>
      </a:lvl8pPr>
      <a:lvl9pPr marL="1828800" algn="l" rtl="0" eaLnBrk="1" fontAlgn="base" hangingPunct="1">
        <a:spcBef>
          <a:spcPct val="0"/>
        </a:spcBef>
        <a:spcAft>
          <a:spcPct val="0"/>
        </a:spcAft>
        <a:defRPr sz="4200">
          <a:solidFill>
            <a:srgbClr val="000063"/>
          </a:solidFill>
          <a:latin typeface="Times New Roman" pitchFamily="18" charset="0"/>
        </a:defRPr>
      </a:lvl9pPr>
    </p:titleStyle>
    <p:bodyStyle>
      <a:lvl1pPr marL="233363" indent="-233363" algn="l" rtl="0" eaLnBrk="1" fontAlgn="base" hangingPunct="1">
        <a:spcBef>
          <a:spcPct val="60000"/>
        </a:spcBef>
        <a:spcAft>
          <a:spcPct val="0"/>
        </a:spcAft>
        <a:buClr>
          <a:srgbClr val="B0B1B3"/>
        </a:buClr>
        <a:buFont typeface="Wingdings" pitchFamily="2" charset="2"/>
        <a:buChar char="§"/>
        <a:defRPr sz="2200">
          <a:solidFill>
            <a:srgbClr val="EFF7FF"/>
          </a:solidFill>
          <a:latin typeface="+mn-lt"/>
          <a:ea typeface="+mn-ea"/>
          <a:cs typeface="+mn-cs"/>
        </a:defRPr>
      </a:lvl1pPr>
      <a:lvl2pPr marL="571500" indent="-223838" algn="l" rtl="0" eaLnBrk="1" fontAlgn="base" hangingPunct="1">
        <a:spcBef>
          <a:spcPct val="30000"/>
        </a:spcBef>
        <a:spcAft>
          <a:spcPct val="0"/>
        </a:spcAft>
        <a:buClr>
          <a:srgbClr val="B0B1B3"/>
        </a:buClr>
        <a:buFont typeface="Wingdings" pitchFamily="2" charset="2"/>
        <a:buChar char="§"/>
        <a:defRPr sz="1700">
          <a:solidFill>
            <a:srgbClr val="EFF7FF"/>
          </a:solidFill>
          <a:latin typeface="+mn-lt"/>
        </a:defRPr>
      </a:lvl2pPr>
      <a:lvl3pPr marL="909638"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3pPr>
      <a:lvl4pPr marL="1258888" indent="-231775" algn="l" rtl="0" eaLnBrk="1" fontAlgn="base" hangingPunct="1">
        <a:spcBef>
          <a:spcPct val="30000"/>
        </a:spcBef>
        <a:spcAft>
          <a:spcPct val="0"/>
        </a:spcAft>
        <a:buClr>
          <a:srgbClr val="B0B1B3"/>
        </a:buClr>
        <a:buFont typeface="Wingdings" pitchFamily="2" charset="2"/>
        <a:buChar char="§"/>
        <a:defRPr sz="1700">
          <a:solidFill>
            <a:srgbClr val="EFF7FF"/>
          </a:solidFill>
          <a:latin typeface="+mn-lt"/>
        </a:defRPr>
      </a:lvl4pPr>
      <a:lvl5pPr marL="15986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5pPr>
      <a:lvl6pPr marL="20558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6pPr>
      <a:lvl7pPr marL="25130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7pPr>
      <a:lvl8pPr marL="29702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8pPr>
      <a:lvl9pPr marL="34274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mailto:central@cisa.gov"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s://www.cisa.gov/cfats-eo13650"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8.xml.rels><?xml version="1.0" encoding="UTF-8" standalone="yes"?>
<Relationships xmlns="http://schemas.openxmlformats.org/package/2006/relationships"><Relationship Id="rId3" Type="http://schemas.openxmlformats.org/officeDocument/2006/relationships/hyperlink" Target="https://www.cisa.gov/resources-tools/training/chemlock-secure-your-chemicals-security-planning-course"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62.png"/><Relationship Id="rId5" Type="http://schemas.openxmlformats.org/officeDocument/2006/relationships/image" Target="../media/image61.svg"/><Relationship Id="rId4" Type="http://schemas.openxmlformats.org/officeDocument/2006/relationships/image" Target="../media/image60.png"/></Relationships>
</file>

<file path=ppt/slides/_rels/slide19.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hyperlink" Target="https://www.cisa.gov/chemlock" TargetMode="External"/><Relationship Id="rId7" Type="http://schemas.openxmlformats.org/officeDocument/2006/relationships/image" Target="../media/image65.sv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64.png"/><Relationship Id="rId5" Type="http://schemas.openxmlformats.org/officeDocument/2006/relationships/hyperlink" Target="mailto:ChemLock@cisa.dhs.gov" TargetMode="External"/><Relationship Id="rId4" Type="http://schemas.openxmlformats.org/officeDocument/2006/relationships/image" Target="../media/image63.png"/><Relationship Id="rId9" Type="http://schemas.openxmlformats.org/officeDocument/2006/relationships/image" Target="../media/image67.sv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hyperlink" Target="https://www.cisa.gov/chemlock" TargetMode="External"/><Relationship Id="rId3" Type="http://schemas.openxmlformats.org/officeDocument/2006/relationships/image" Target="../media/image68.jpeg"/><Relationship Id="rId7" Type="http://schemas.openxmlformats.org/officeDocument/2006/relationships/image" Target="../media/image71.svg"/><Relationship Id="rId12" Type="http://schemas.openxmlformats.org/officeDocument/2006/relationships/image" Target="../media/image75.svg"/><Relationship Id="rId2" Type="http://schemas.openxmlformats.org/officeDocument/2006/relationships/notesSlide" Target="../notesSlides/notesSlide11.xml"/><Relationship Id="rId16" Type="http://schemas.openxmlformats.org/officeDocument/2006/relationships/hyperlink" Target="https://www.cisa.gov/chemical-facility-anti-terrorism-standards" TargetMode="External"/><Relationship Id="rId1" Type="http://schemas.openxmlformats.org/officeDocument/2006/relationships/slideLayout" Target="../slideLayouts/slideLayout9.xml"/><Relationship Id="rId6" Type="http://schemas.openxmlformats.org/officeDocument/2006/relationships/image" Target="../media/image70.png"/><Relationship Id="rId11" Type="http://schemas.openxmlformats.org/officeDocument/2006/relationships/image" Target="../media/image74.png"/><Relationship Id="rId5" Type="http://schemas.openxmlformats.org/officeDocument/2006/relationships/hyperlink" Target="mailto:ChemLock@cisa.dhs.gov" TargetMode="External"/><Relationship Id="rId15" Type="http://schemas.openxmlformats.org/officeDocument/2006/relationships/image" Target="../media/image76.svg"/><Relationship Id="rId10" Type="http://schemas.openxmlformats.org/officeDocument/2006/relationships/hyperlink" Target="mailto:CFATS@hq.dhs.gov" TargetMode="External"/><Relationship Id="rId4" Type="http://schemas.openxmlformats.org/officeDocument/2006/relationships/image" Target="../media/image69.png"/><Relationship Id="rId9" Type="http://schemas.openxmlformats.org/officeDocument/2006/relationships/image" Target="../media/image73.svg"/><Relationship Id="rId14" Type="http://schemas.openxmlformats.org/officeDocument/2006/relationships/image" Target="../media/image6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svg"/><Relationship Id="rId7" Type="http://schemas.openxmlformats.org/officeDocument/2006/relationships/image" Target="../media/image83.svg"/><Relationship Id="rId2" Type="http://schemas.openxmlformats.org/officeDocument/2006/relationships/image" Target="../media/image78.png"/><Relationship Id="rId1" Type="http://schemas.openxmlformats.org/officeDocument/2006/relationships/slideLayout" Target="../slideLayouts/slideLayout4.xml"/><Relationship Id="rId6" Type="http://schemas.openxmlformats.org/officeDocument/2006/relationships/image" Target="../media/image82.png"/><Relationship Id="rId5" Type="http://schemas.openxmlformats.org/officeDocument/2006/relationships/image" Target="../media/image81.svg"/><Relationship Id="rId4" Type="http://schemas.openxmlformats.org/officeDocument/2006/relationships/image" Target="../media/image80.png"/><Relationship Id="rId9" Type="http://schemas.openxmlformats.org/officeDocument/2006/relationships/image" Target="../media/image85.sv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86.png"/><Relationship Id="rId7" Type="http://schemas.openxmlformats.org/officeDocument/2006/relationships/image" Target="../media/image90.png"/><Relationship Id="rId12" Type="http://schemas.openxmlformats.org/officeDocument/2006/relationships/image" Target="../media/image9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89.png"/><Relationship Id="rId11" Type="http://schemas.openxmlformats.org/officeDocument/2006/relationships/image" Target="../media/image94.svg"/><Relationship Id="rId5" Type="http://schemas.openxmlformats.org/officeDocument/2006/relationships/image" Target="../media/image88.png"/><Relationship Id="rId10" Type="http://schemas.openxmlformats.org/officeDocument/2006/relationships/image" Target="../media/image93.png"/><Relationship Id="rId4" Type="http://schemas.openxmlformats.org/officeDocument/2006/relationships/image" Target="../media/image87.png"/><Relationship Id="rId9" Type="http://schemas.openxmlformats.org/officeDocument/2006/relationships/image" Target="../media/image92.png"/></Relationships>
</file>

<file path=ppt/slides/_rels/slide2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01.jpg"/><Relationship Id="rId5" Type="http://schemas.openxmlformats.org/officeDocument/2006/relationships/image" Target="../media/image100.jpg"/><Relationship Id="rId4" Type="http://schemas.openxmlformats.org/officeDocument/2006/relationships/image" Target="../media/image99.jp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 Id="rId9"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6.jp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18" Type="http://schemas.openxmlformats.org/officeDocument/2006/relationships/image" Target="../media/image28.svg"/><Relationship Id="rId26" Type="http://schemas.openxmlformats.org/officeDocument/2006/relationships/image" Target="../media/image36.svg"/><Relationship Id="rId3" Type="http://schemas.openxmlformats.org/officeDocument/2006/relationships/image" Target="../media/image13.png"/><Relationship Id="rId21" Type="http://schemas.openxmlformats.org/officeDocument/2006/relationships/image" Target="../media/image31.png"/><Relationship Id="rId7" Type="http://schemas.openxmlformats.org/officeDocument/2006/relationships/image" Target="../media/image17.png"/><Relationship Id="rId12" Type="http://schemas.openxmlformats.org/officeDocument/2006/relationships/image" Target="../media/image22.svg"/><Relationship Id="rId17" Type="http://schemas.openxmlformats.org/officeDocument/2006/relationships/image" Target="../media/image27.png"/><Relationship Id="rId25" Type="http://schemas.openxmlformats.org/officeDocument/2006/relationships/image" Target="../media/image35.png"/><Relationship Id="rId2" Type="http://schemas.openxmlformats.org/officeDocument/2006/relationships/notesSlide" Target="../notesSlides/notesSlide2.xml"/><Relationship Id="rId16" Type="http://schemas.openxmlformats.org/officeDocument/2006/relationships/image" Target="../media/image26.svg"/><Relationship Id="rId20" Type="http://schemas.openxmlformats.org/officeDocument/2006/relationships/image" Target="../media/image30.svg"/><Relationship Id="rId29" Type="http://schemas.openxmlformats.org/officeDocument/2006/relationships/image" Target="../media/image39.png"/><Relationship Id="rId1" Type="http://schemas.openxmlformats.org/officeDocument/2006/relationships/slideLayout" Target="../slideLayouts/slideLayout6.xml"/><Relationship Id="rId6" Type="http://schemas.openxmlformats.org/officeDocument/2006/relationships/image" Target="../media/image16.svg"/><Relationship Id="rId11" Type="http://schemas.openxmlformats.org/officeDocument/2006/relationships/image" Target="../media/image21.png"/><Relationship Id="rId24" Type="http://schemas.openxmlformats.org/officeDocument/2006/relationships/image" Target="../media/image34.svg"/><Relationship Id="rId5" Type="http://schemas.openxmlformats.org/officeDocument/2006/relationships/image" Target="../media/image15.png"/><Relationship Id="rId15" Type="http://schemas.openxmlformats.org/officeDocument/2006/relationships/image" Target="../media/image25.png"/><Relationship Id="rId23" Type="http://schemas.openxmlformats.org/officeDocument/2006/relationships/image" Target="../media/image33.png"/><Relationship Id="rId28" Type="http://schemas.openxmlformats.org/officeDocument/2006/relationships/image" Target="../media/image38.svg"/><Relationship Id="rId10" Type="http://schemas.openxmlformats.org/officeDocument/2006/relationships/image" Target="../media/image20.svg"/><Relationship Id="rId19" Type="http://schemas.openxmlformats.org/officeDocument/2006/relationships/image" Target="../media/image29.png"/><Relationship Id="rId31" Type="http://schemas.openxmlformats.org/officeDocument/2006/relationships/image" Target="../media/image41.pn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 Id="rId22" Type="http://schemas.openxmlformats.org/officeDocument/2006/relationships/image" Target="../media/image32.svg"/><Relationship Id="rId27" Type="http://schemas.openxmlformats.org/officeDocument/2006/relationships/image" Target="../media/image37.png"/><Relationship Id="rId30" Type="http://schemas.openxmlformats.org/officeDocument/2006/relationships/image" Target="../media/image40.svg"/></Relationships>
</file>

<file path=ppt/slides/_rels/slide40.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11.png"/></Relationships>
</file>

<file path=ppt/slides/_rels/slide41.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hyperlink" Target="https://www.cisa.gov/cfats" TargetMode="External"/><Relationship Id="rId2" Type="http://schemas.openxmlformats.org/officeDocument/2006/relationships/hyperlink" Target="https://www.cisa.gov/chemical-security" TargetMode="External"/><Relationship Id="rId1" Type="http://schemas.openxmlformats.org/officeDocument/2006/relationships/slideLayout" Target="../slideLayouts/slideLayout9.xml"/><Relationship Id="rId6" Type="http://schemas.openxmlformats.org/officeDocument/2006/relationships/hyperlink" Target="mailto:ChemLock@cisa.dhs.gov" TargetMode="External"/><Relationship Id="rId5" Type="http://schemas.openxmlformats.org/officeDocument/2006/relationships/hyperlink" Target="mailto:CFATS@hq.dhs.gov" TargetMode="External"/><Relationship Id="rId4" Type="http://schemas.openxmlformats.org/officeDocument/2006/relationships/hyperlink" Target="https://www.cisa.gov/chemloc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emf"/><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png"/></Relationships>
</file>

<file path=ppt/slides/_rels/slide9.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48E4AC-15FB-A440-ABB9-57E252D7A04C}"/>
              </a:ext>
            </a:extLst>
          </p:cNvPr>
          <p:cNvSpPr>
            <a:spLocks noGrp="1"/>
          </p:cNvSpPr>
          <p:nvPr>
            <p:ph type="title"/>
          </p:nvPr>
        </p:nvSpPr>
        <p:spPr/>
        <p:txBody>
          <a:bodyPr/>
          <a:lstStyle/>
          <a:p>
            <a:pPr algn="ctr">
              <a:defRPr/>
            </a:pPr>
            <a:br>
              <a:rPr lang="en-US" dirty="0"/>
            </a:br>
            <a:br>
              <a:rPr lang="en-US" dirty="0"/>
            </a:br>
            <a:r>
              <a:rPr lang="en-US" dirty="0"/>
              <a:t>2023 </a:t>
            </a:r>
            <a:r>
              <a:rPr lang="en-US" dirty="0" err="1"/>
              <a:t>NASTTPO</a:t>
            </a:r>
            <a:br>
              <a:rPr lang="en-US" dirty="0"/>
            </a:br>
            <a:r>
              <a:rPr lang="en-US" dirty="0"/>
              <a:t>Salt Lake City, UT</a:t>
            </a:r>
            <a:br>
              <a:rPr lang="en-US" dirty="0"/>
            </a:br>
            <a:br>
              <a:rPr lang="en-US" dirty="0"/>
            </a:br>
            <a:br>
              <a:rPr lang="en-US" sz="3200" dirty="0"/>
            </a:br>
            <a:br>
              <a:rPr lang="en-US" sz="3200" dirty="0"/>
            </a:br>
            <a:br>
              <a:rPr lang="en-US" sz="3200" dirty="0"/>
            </a:br>
            <a:br>
              <a:rPr lang="en-US" sz="3200" dirty="0"/>
            </a:br>
            <a:br>
              <a:rPr lang="en-US" dirty="0"/>
            </a:br>
            <a:r>
              <a:rPr lang="en-US" sz="2400" b="0" i="0" cap="none" dirty="0">
                <a:effectLst/>
                <a:latin typeface="+mn-lt"/>
              </a:rPr>
              <a:t>Organization</a:t>
            </a:r>
            <a:br>
              <a:rPr lang="en-US" sz="2400" b="0" i="0" cap="none" dirty="0">
                <a:effectLst/>
                <a:latin typeface="+mn-lt"/>
              </a:rPr>
            </a:br>
            <a:r>
              <a:rPr lang="en-US" sz="2400" b="0" i="0" cap="none" dirty="0">
                <a:effectLst/>
                <a:latin typeface="+mn-lt"/>
              </a:rPr>
              <a:t>Date</a:t>
            </a:r>
            <a:endParaRPr lang="en-US" sz="2400" dirty="0"/>
          </a:p>
        </p:txBody>
      </p:sp>
      <p:sp>
        <p:nvSpPr>
          <p:cNvPr id="4" name="Slide Number Placeholder 2">
            <a:extLst>
              <a:ext uri="{FF2B5EF4-FFF2-40B4-BE49-F238E27FC236}">
                <a16:creationId xmlns:a16="http://schemas.microsoft.com/office/drawing/2014/main" id="{58E1416E-B17B-4514-BFAF-07368C0A8420}"/>
              </a:ext>
            </a:extLst>
          </p:cNvPr>
          <p:cNvSpPr>
            <a:spLocks noGrp="1"/>
          </p:cNvSpPr>
          <p:nvPr>
            <p:ph type="sldNum" sz="quarter" idx="10"/>
          </p:nvPr>
        </p:nvSpPr>
        <p:spPr>
          <a:xfrm>
            <a:off x="11201400" y="6175375"/>
            <a:ext cx="381000" cy="261938"/>
          </a:xfrm>
        </p:spPr>
        <p:txBody>
          <a:bodyPr/>
          <a:lstStyle/>
          <a:p>
            <a:pPr>
              <a:defRPr/>
            </a:pPr>
            <a:fld id="{92DA1020-C785-0A4B-99D6-E80BD29020BD}" type="slidenum">
              <a:rPr lang="en-US" altLang="en-US" smtClean="0"/>
              <a:pPr>
                <a:defRPr/>
              </a:pPr>
              <a:t>1</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E625CC5-1A63-4D56-BC44-DE273057394C}"/>
              </a:ext>
            </a:extLst>
          </p:cNvPr>
          <p:cNvSpPr>
            <a:spLocks noGrp="1"/>
          </p:cNvSpPr>
          <p:nvPr>
            <p:ph type="ctrTitle"/>
          </p:nvPr>
        </p:nvSpPr>
        <p:spPr/>
        <p:txBody>
          <a:bodyPr/>
          <a:lstStyle/>
          <a:p>
            <a:r>
              <a:rPr lang="en-US" sz="3600" dirty="0"/>
              <a:t>Security Components and Activities</a:t>
            </a:r>
          </a:p>
        </p:txBody>
      </p:sp>
      <p:sp>
        <p:nvSpPr>
          <p:cNvPr id="4" name="Slide Number Placeholder 3">
            <a:extLst>
              <a:ext uri="{FF2B5EF4-FFF2-40B4-BE49-F238E27FC236}">
                <a16:creationId xmlns:a16="http://schemas.microsoft.com/office/drawing/2014/main" id="{C63A414F-2BE1-4674-B36A-B2B33052031A}"/>
              </a:ext>
            </a:extLst>
          </p:cNvPr>
          <p:cNvSpPr>
            <a:spLocks noGrp="1"/>
          </p:cNvSpPr>
          <p:nvPr>
            <p:ph type="sldNum" sz="quarter" idx="10"/>
          </p:nvPr>
        </p:nvSpPr>
        <p:spPr/>
        <p:txBody>
          <a:bodyPr/>
          <a:lstStyle/>
          <a:p>
            <a:pPr>
              <a:defRPr/>
            </a:pPr>
            <a:fld id="{E5B367E4-E490-5D4C-B162-F1E62EFCCBB8}" type="slidenum">
              <a:rPr lang="en-US" altLang="en-US" smtClean="0"/>
              <a:pPr>
                <a:defRPr/>
              </a:pPr>
              <a:t>10</a:t>
            </a:fld>
            <a:endParaRPr lang="en-US" altLang="en-US"/>
          </a:p>
        </p:txBody>
      </p:sp>
      <p:sp>
        <p:nvSpPr>
          <p:cNvPr id="9" name="Rectangle 8">
            <a:extLst>
              <a:ext uri="{FF2B5EF4-FFF2-40B4-BE49-F238E27FC236}">
                <a16:creationId xmlns:a16="http://schemas.microsoft.com/office/drawing/2014/main" id="{44B6BF3F-5113-4758-8811-D73E684A563A}"/>
              </a:ext>
            </a:extLst>
          </p:cNvPr>
          <p:cNvSpPr/>
          <p:nvPr/>
        </p:nvSpPr>
        <p:spPr bwMode="auto">
          <a:xfrm>
            <a:off x="738909" y="1837205"/>
            <a:ext cx="9966035" cy="1143000"/>
          </a:xfrm>
          <a:prstGeom prst="rect">
            <a:avLst/>
          </a:prstGeom>
          <a:noFill/>
          <a:ln w="38100" cap="flat" cmpd="sng" algn="ctr">
            <a:solidFill>
              <a:srgbClr val="5E973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Franklin Gothic Book" panose="020B0503020102020204" pitchFamily="34" charset="0"/>
            </a:endParaRPr>
          </a:p>
        </p:txBody>
      </p:sp>
      <p:sp>
        <p:nvSpPr>
          <p:cNvPr id="12" name="TextBox 11">
            <a:extLst>
              <a:ext uri="{FF2B5EF4-FFF2-40B4-BE49-F238E27FC236}">
                <a16:creationId xmlns:a16="http://schemas.microsoft.com/office/drawing/2014/main" id="{8801ADF7-4A5A-4396-A064-78F894C87573}"/>
              </a:ext>
            </a:extLst>
          </p:cNvPr>
          <p:cNvSpPr txBox="1"/>
          <p:nvPr/>
        </p:nvSpPr>
        <p:spPr>
          <a:xfrm>
            <a:off x="984520" y="1309962"/>
            <a:ext cx="5878098" cy="707886"/>
          </a:xfrm>
          <a:prstGeom prst="rect">
            <a:avLst/>
          </a:prstGeom>
          <a:solidFill>
            <a:schemeClr val="tx1"/>
          </a:solidFill>
        </p:spPr>
        <p:txBody>
          <a:bodyPr wrap="square" rtlCol="0">
            <a:spAutoFit/>
          </a:bodyPr>
          <a:lstStyle/>
          <a:p>
            <a:pPr marL="176213"/>
            <a:r>
              <a:rPr lang="en-US" sz="2000" b="1" i="1" dirty="0">
                <a:solidFill>
                  <a:srgbClr val="005288"/>
                </a:solidFill>
                <a:latin typeface="+mn-lt"/>
              </a:rPr>
              <a:t>What are some possible facility security components related to RBPS 9 – Response?</a:t>
            </a:r>
          </a:p>
        </p:txBody>
      </p:sp>
      <p:sp>
        <p:nvSpPr>
          <p:cNvPr id="10" name="Rectangle 24">
            <a:extLst>
              <a:ext uri="{FF2B5EF4-FFF2-40B4-BE49-F238E27FC236}">
                <a16:creationId xmlns:a16="http://schemas.microsoft.com/office/drawing/2014/main" id="{B2F0FD50-ADC6-4E1F-98E8-69E4D5BBCB1F}"/>
              </a:ext>
            </a:extLst>
          </p:cNvPr>
          <p:cNvSpPr>
            <a:spLocks noChangeArrowheads="1"/>
          </p:cNvSpPr>
          <p:nvPr/>
        </p:nvSpPr>
        <p:spPr bwMode="auto">
          <a:xfrm>
            <a:off x="1283856" y="2060309"/>
            <a:ext cx="9337964"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2">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171450" indent="-171450">
              <a:spcAft>
                <a:spcPts val="600"/>
              </a:spcAft>
              <a:buFont typeface="Franklin Gothic Book" panose="020B0503020102020204" pitchFamily="34" charset="0"/>
              <a:buChar char="►"/>
            </a:pPr>
            <a:r>
              <a:rPr lang="en-US" altLang="en-US" sz="2000" dirty="0">
                <a:solidFill>
                  <a:srgbClr val="000000"/>
                </a:solidFill>
                <a:latin typeface="+mn-lt"/>
              </a:rPr>
              <a:t>Crisis Management Plan</a:t>
            </a:r>
          </a:p>
          <a:p>
            <a:pPr marL="171450" indent="-171450">
              <a:spcAft>
                <a:spcPts val="600"/>
              </a:spcAft>
              <a:buFont typeface="Franklin Gothic Book" panose="020B0503020102020204" pitchFamily="34" charset="0"/>
              <a:buChar char="►"/>
            </a:pPr>
            <a:r>
              <a:rPr lang="en-US" altLang="en-US" sz="2000" dirty="0">
                <a:solidFill>
                  <a:srgbClr val="000000"/>
                </a:solidFill>
                <a:latin typeface="+mn-lt"/>
              </a:rPr>
              <a:t>Communication systems</a:t>
            </a:r>
          </a:p>
          <a:p>
            <a:pPr marL="171450" indent="-171450">
              <a:spcAft>
                <a:spcPts val="600"/>
              </a:spcAft>
              <a:buFont typeface="Franklin Gothic Book" panose="020B0503020102020204" pitchFamily="34" charset="0"/>
              <a:buChar char="►"/>
            </a:pPr>
            <a:r>
              <a:rPr lang="en-US" altLang="en-US" sz="2000" dirty="0">
                <a:solidFill>
                  <a:srgbClr val="000000"/>
                </a:solidFill>
                <a:latin typeface="+mn-lt"/>
              </a:rPr>
              <a:t>Process safeguards</a:t>
            </a:r>
          </a:p>
          <a:p>
            <a:pPr marL="171450" indent="-171450">
              <a:spcAft>
                <a:spcPts val="600"/>
              </a:spcAft>
              <a:buFont typeface="Franklin Gothic Book" panose="020B0503020102020204" pitchFamily="34" charset="0"/>
              <a:buChar char="►"/>
            </a:pPr>
            <a:r>
              <a:rPr lang="en-US" altLang="en-US" sz="2000" dirty="0">
                <a:solidFill>
                  <a:srgbClr val="000000"/>
                </a:solidFill>
                <a:latin typeface="+mn-lt"/>
              </a:rPr>
              <a:t>Outreach</a:t>
            </a:r>
          </a:p>
        </p:txBody>
      </p:sp>
      <p:sp>
        <p:nvSpPr>
          <p:cNvPr id="13" name="Rectangle 12">
            <a:extLst>
              <a:ext uri="{FF2B5EF4-FFF2-40B4-BE49-F238E27FC236}">
                <a16:creationId xmlns:a16="http://schemas.microsoft.com/office/drawing/2014/main" id="{6CFF3BFF-F75B-4223-B258-E80A3C745070}"/>
              </a:ext>
            </a:extLst>
          </p:cNvPr>
          <p:cNvSpPr/>
          <p:nvPr/>
        </p:nvSpPr>
        <p:spPr bwMode="auto">
          <a:xfrm>
            <a:off x="738909" y="3843098"/>
            <a:ext cx="9966035" cy="1853084"/>
          </a:xfrm>
          <a:prstGeom prst="rect">
            <a:avLst/>
          </a:prstGeom>
          <a:noFill/>
          <a:ln w="38100" cap="flat" cmpd="sng" algn="ctr">
            <a:solidFill>
              <a:srgbClr val="5E973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Franklin Gothic Book" panose="020B0503020102020204" pitchFamily="34" charset="0"/>
            </a:endParaRPr>
          </a:p>
        </p:txBody>
      </p:sp>
      <p:sp>
        <p:nvSpPr>
          <p:cNvPr id="14" name="TextBox 13">
            <a:extLst>
              <a:ext uri="{FF2B5EF4-FFF2-40B4-BE49-F238E27FC236}">
                <a16:creationId xmlns:a16="http://schemas.microsoft.com/office/drawing/2014/main" id="{20901858-68EB-44A2-9E6E-D64F72DE6428}"/>
              </a:ext>
            </a:extLst>
          </p:cNvPr>
          <p:cNvSpPr txBox="1"/>
          <p:nvPr/>
        </p:nvSpPr>
        <p:spPr>
          <a:xfrm>
            <a:off x="984520" y="3322462"/>
            <a:ext cx="5658876" cy="707886"/>
          </a:xfrm>
          <a:prstGeom prst="rect">
            <a:avLst/>
          </a:prstGeom>
          <a:solidFill>
            <a:schemeClr val="tx1"/>
          </a:solidFill>
        </p:spPr>
        <p:txBody>
          <a:bodyPr wrap="square" rtlCol="0">
            <a:spAutoFit/>
          </a:bodyPr>
          <a:lstStyle/>
          <a:p>
            <a:pPr marL="176213"/>
            <a:r>
              <a:rPr lang="en-US" sz="2000" b="1" i="1" dirty="0">
                <a:solidFill>
                  <a:srgbClr val="005288"/>
                </a:solidFill>
                <a:latin typeface="+mn-lt"/>
              </a:rPr>
              <a:t>What are some activities a facility may want to include in its Crisis Management Plan?</a:t>
            </a:r>
          </a:p>
        </p:txBody>
      </p:sp>
      <p:sp>
        <p:nvSpPr>
          <p:cNvPr id="15" name="Rectangle 24">
            <a:extLst>
              <a:ext uri="{FF2B5EF4-FFF2-40B4-BE49-F238E27FC236}">
                <a16:creationId xmlns:a16="http://schemas.microsoft.com/office/drawing/2014/main" id="{1214C6F1-B338-4DBC-98AB-F708F975F057}"/>
              </a:ext>
            </a:extLst>
          </p:cNvPr>
          <p:cNvSpPr>
            <a:spLocks noChangeArrowheads="1"/>
          </p:cNvSpPr>
          <p:nvPr/>
        </p:nvSpPr>
        <p:spPr bwMode="auto">
          <a:xfrm>
            <a:off x="1283856" y="4028879"/>
            <a:ext cx="9337964" cy="155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2">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171450" indent="-171450">
              <a:spcAft>
                <a:spcPts val="600"/>
              </a:spcAft>
              <a:buFont typeface="Franklin Gothic Book" panose="020B0503020102020204" pitchFamily="34" charset="0"/>
              <a:buChar char="►"/>
            </a:pPr>
            <a:r>
              <a:rPr lang="en-US" altLang="en-US" sz="2000" dirty="0">
                <a:solidFill>
                  <a:srgbClr val="000000"/>
                </a:solidFill>
                <a:latin typeface="+mn-lt"/>
              </a:rPr>
              <a:t>Contingency plans</a:t>
            </a:r>
          </a:p>
          <a:p>
            <a:pPr marL="171450" indent="-171450">
              <a:spcAft>
                <a:spcPts val="600"/>
              </a:spcAft>
              <a:buFont typeface="Franklin Gothic Book" panose="020B0503020102020204" pitchFamily="34" charset="0"/>
              <a:buChar char="►"/>
            </a:pPr>
            <a:r>
              <a:rPr lang="en-US" altLang="en-US" sz="2000" dirty="0">
                <a:solidFill>
                  <a:srgbClr val="000000"/>
                </a:solidFill>
                <a:latin typeface="+mn-lt"/>
              </a:rPr>
              <a:t>Continuity of operations</a:t>
            </a:r>
          </a:p>
          <a:p>
            <a:pPr marL="171450" indent="-171450">
              <a:spcAft>
                <a:spcPts val="600"/>
              </a:spcAft>
              <a:buFont typeface="Franklin Gothic Book" panose="020B0503020102020204" pitchFamily="34" charset="0"/>
              <a:buChar char="►"/>
            </a:pPr>
            <a:r>
              <a:rPr lang="en-US" altLang="en-US" sz="2000" dirty="0">
                <a:solidFill>
                  <a:srgbClr val="000000"/>
                </a:solidFill>
                <a:latin typeface="+mn-lt"/>
              </a:rPr>
              <a:t>Emergency response</a:t>
            </a:r>
          </a:p>
          <a:p>
            <a:pPr marL="171450" indent="-171450">
              <a:spcAft>
                <a:spcPts val="600"/>
              </a:spcAft>
              <a:buFont typeface="Franklin Gothic Book" panose="020B0503020102020204" pitchFamily="34" charset="0"/>
              <a:buChar char="►"/>
            </a:pPr>
            <a:r>
              <a:rPr lang="en-US" altLang="en-US" sz="2000" dirty="0">
                <a:solidFill>
                  <a:srgbClr val="000000"/>
                </a:solidFill>
                <a:latin typeface="+mn-lt"/>
              </a:rPr>
              <a:t>Post-incident security</a:t>
            </a:r>
          </a:p>
          <a:p>
            <a:pPr marL="171450" indent="-171450">
              <a:spcAft>
                <a:spcPts val="600"/>
              </a:spcAft>
              <a:buFont typeface="Franklin Gothic Book" panose="020B0503020102020204" pitchFamily="34" charset="0"/>
              <a:buChar char="►"/>
            </a:pPr>
            <a:r>
              <a:rPr lang="en-US" altLang="en-US" sz="2000" dirty="0">
                <a:solidFill>
                  <a:srgbClr val="000000"/>
                </a:solidFill>
                <a:latin typeface="+mn-lt"/>
              </a:rPr>
              <a:t>Evacuation</a:t>
            </a:r>
          </a:p>
          <a:p>
            <a:pPr marL="171450" indent="-171450">
              <a:spcAft>
                <a:spcPts val="600"/>
              </a:spcAft>
              <a:buFont typeface="Franklin Gothic Book" panose="020B0503020102020204" pitchFamily="34" charset="0"/>
              <a:buChar char="►"/>
            </a:pPr>
            <a:r>
              <a:rPr lang="en-US" altLang="en-US" sz="2000" dirty="0">
                <a:solidFill>
                  <a:srgbClr val="000000"/>
                </a:solidFill>
                <a:latin typeface="+mn-lt"/>
              </a:rPr>
              <a:t>Notification control</a:t>
            </a:r>
          </a:p>
          <a:p>
            <a:pPr marL="171450" indent="-171450">
              <a:spcAft>
                <a:spcPts val="600"/>
              </a:spcAft>
              <a:buFont typeface="Franklin Gothic Book" panose="020B0503020102020204" pitchFamily="34" charset="0"/>
              <a:buChar char="►"/>
            </a:pPr>
            <a:r>
              <a:rPr lang="en-US" altLang="en-US" sz="2000" dirty="0">
                <a:solidFill>
                  <a:srgbClr val="000000"/>
                </a:solidFill>
                <a:latin typeface="+mn-lt"/>
              </a:rPr>
              <a:t>Re-entry</a:t>
            </a:r>
          </a:p>
          <a:p>
            <a:pPr marL="171450" indent="-171450">
              <a:spcAft>
                <a:spcPts val="600"/>
              </a:spcAft>
              <a:buFont typeface="Franklin Gothic Book" panose="020B0503020102020204" pitchFamily="34" charset="0"/>
              <a:buChar char="►"/>
            </a:pPr>
            <a:r>
              <a:rPr lang="en-US" altLang="en-US" sz="2000" dirty="0">
                <a:solidFill>
                  <a:srgbClr val="000000"/>
                </a:solidFill>
                <a:latin typeface="+mn-lt"/>
              </a:rPr>
              <a:t>Security response</a:t>
            </a:r>
          </a:p>
        </p:txBody>
      </p:sp>
    </p:spTree>
    <p:extLst>
      <p:ext uri="{BB962C8B-B14F-4D97-AF65-F5344CB8AC3E}">
        <p14:creationId xmlns:p14="http://schemas.microsoft.com/office/powerpoint/2010/main" val="1699541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1143000"/>
          </a:xfrm>
          <a:noFill/>
        </p:spPr>
        <p:txBody>
          <a:bodyPr lIns="640080" tIns="274320" bIns="91440"/>
          <a:lstStyle/>
          <a:p>
            <a:r>
              <a:rPr lang="en-US" sz="3600" dirty="0">
                <a:solidFill>
                  <a:srgbClr val="005288"/>
                </a:solidFill>
              </a:rPr>
              <a:t>Reporting Significant Security Incidents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CD68BC-47C4-4D2D-927C-DA4DA94C171F}" type="slidenum">
              <a:rPr kumimoji="0" lang="en-US" sz="1200" b="1" i="0" u="none" strike="noStrike" kern="1200" cap="none" spc="0" normalizeH="0" baseline="0" noProof="0" smtClean="0">
                <a:ln>
                  <a:noFill/>
                </a:ln>
                <a:solidFill>
                  <a:srgbClr val="5A5B5D"/>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1" i="0" u="none" strike="noStrike" kern="1200" cap="none" spc="0" normalizeH="0" baseline="0" noProof="0">
              <a:ln>
                <a:noFill/>
              </a:ln>
              <a:solidFill>
                <a:srgbClr val="5A5B5D"/>
              </a:solidFill>
              <a:effectLst/>
              <a:uLnTx/>
              <a:uFillTx/>
              <a:latin typeface="Arial" panose="020B0604020202020204" pitchFamily="34" charset="0"/>
              <a:ea typeface="+mn-ea"/>
              <a:cs typeface="Arial" panose="020B0604020202020204" pitchFamily="34" charset="0"/>
            </a:endParaRPr>
          </a:p>
        </p:txBody>
      </p:sp>
      <p:sp>
        <p:nvSpPr>
          <p:cNvPr id="12" name="Rectangle 11">
            <a:extLst>
              <a:ext uri="{FF2B5EF4-FFF2-40B4-BE49-F238E27FC236}">
                <a16:creationId xmlns:a16="http://schemas.microsoft.com/office/drawing/2014/main" id="{9CEFA8CF-8A2E-47F4-B6F0-5D967A55CC23}"/>
              </a:ext>
            </a:extLst>
          </p:cNvPr>
          <p:cNvSpPr/>
          <p:nvPr/>
        </p:nvSpPr>
        <p:spPr bwMode="auto">
          <a:xfrm>
            <a:off x="1731280" y="4797435"/>
            <a:ext cx="7612913" cy="1839536"/>
          </a:xfrm>
          <a:prstGeom prst="rect">
            <a:avLst/>
          </a:prstGeom>
          <a:solidFill>
            <a:schemeClr val="tx1"/>
          </a:solidFill>
          <a:ln w="38100" cap="flat" cmpd="sng" algn="ctr">
            <a:solidFill>
              <a:srgbClr val="0078AE"/>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1" i="0" strike="noStrike" cap="none" normalizeH="0" baseline="0" dirty="0">
              <a:ln>
                <a:noFill/>
              </a:ln>
              <a:solidFill>
                <a:srgbClr val="000000"/>
              </a:solidFill>
              <a:effectLst/>
              <a:latin typeface="Arial" charset="0"/>
            </a:endParaRPr>
          </a:p>
        </p:txBody>
      </p:sp>
      <p:sp>
        <p:nvSpPr>
          <p:cNvPr id="13" name="Rectangle 12">
            <a:extLst>
              <a:ext uri="{FF2B5EF4-FFF2-40B4-BE49-F238E27FC236}">
                <a16:creationId xmlns:a16="http://schemas.microsoft.com/office/drawing/2014/main" id="{DA47B209-4AB5-470F-B1C9-A6663D7CB91E}"/>
              </a:ext>
            </a:extLst>
          </p:cNvPr>
          <p:cNvSpPr/>
          <p:nvPr/>
        </p:nvSpPr>
        <p:spPr bwMode="auto">
          <a:xfrm>
            <a:off x="680483" y="1270396"/>
            <a:ext cx="5007935" cy="3168186"/>
          </a:xfrm>
          <a:prstGeom prst="rect">
            <a:avLst/>
          </a:prstGeom>
          <a:noFill/>
          <a:ln w="38100" cap="flat" cmpd="sng" algn="ctr">
            <a:solidFill>
              <a:srgbClr val="5E973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sp>
        <p:nvSpPr>
          <p:cNvPr id="14" name="Rectangle 13">
            <a:extLst>
              <a:ext uri="{FF2B5EF4-FFF2-40B4-BE49-F238E27FC236}">
                <a16:creationId xmlns:a16="http://schemas.microsoft.com/office/drawing/2014/main" id="{ED2DE193-4FF8-431B-93D7-265A8FA274D1}"/>
              </a:ext>
            </a:extLst>
          </p:cNvPr>
          <p:cNvSpPr/>
          <p:nvPr/>
        </p:nvSpPr>
        <p:spPr bwMode="auto">
          <a:xfrm>
            <a:off x="6368901" y="1270396"/>
            <a:ext cx="5213499" cy="3168186"/>
          </a:xfrm>
          <a:prstGeom prst="rect">
            <a:avLst/>
          </a:prstGeom>
          <a:noFill/>
          <a:ln w="38100" cap="flat" cmpd="sng" algn="ctr">
            <a:solidFill>
              <a:srgbClr val="5E973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3" name="TextBox 2"/>
          <p:cNvSpPr txBox="1"/>
          <p:nvPr/>
        </p:nvSpPr>
        <p:spPr>
          <a:xfrm>
            <a:off x="727771" y="1353786"/>
            <a:ext cx="4878896" cy="2949525"/>
          </a:xfrm>
          <a:prstGeom prst="rect">
            <a:avLst/>
          </a:prstGeom>
          <a:noFill/>
          <a:ln w="38100">
            <a:noFill/>
          </a:ln>
        </p:spPr>
        <p:txBody>
          <a:bodyPr wrap="square" rtlCol="0">
            <a:spAutoFit/>
          </a:bodyPr>
          <a:lstStyle/>
          <a:p>
            <a:pPr marL="342900" marR="0" lvl="0" indent="-342900" algn="l" defTabSz="914400" rtl="0" eaLnBrk="0" fontAlgn="base" latinLnBrk="0" hangingPunct="0">
              <a:lnSpc>
                <a:spcPct val="150000"/>
              </a:lnSpc>
              <a:spcBef>
                <a:spcPct val="0"/>
              </a:spcBef>
              <a:spcAft>
                <a:spcPct val="0"/>
              </a:spcAft>
              <a:buClrTx/>
              <a:buSzTx/>
              <a:buFont typeface="Franklin Gothic Book" panose="020B05030201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Breach of perimeter or asset</a:t>
            </a:r>
          </a:p>
          <a:p>
            <a:pPr marL="342900" marR="0" lvl="0" indent="-342900" algn="l" defTabSz="914400" rtl="0" eaLnBrk="0" fontAlgn="base" latinLnBrk="0" hangingPunct="0">
              <a:lnSpc>
                <a:spcPct val="150000"/>
              </a:lnSpc>
              <a:spcBef>
                <a:spcPct val="0"/>
              </a:spcBef>
              <a:spcAft>
                <a:spcPct val="0"/>
              </a:spcAft>
              <a:buClrTx/>
              <a:buSzTx/>
              <a:buFont typeface="Franklin Gothic Book" panose="020B05030201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Inventory issue</a:t>
            </a:r>
          </a:p>
          <a:p>
            <a:pPr marL="342900" marR="0" lvl="0" indent="-342900" algn="l" defTabSz="914400" rtl="0" eaLnBrk="0" fontAlgn="base" latinLnBrk="0" hangingPunct="0">
              <a:lnSpc>
                <a:spcPct val="150000"/>
              </a:lnSpc>
              <a:spcBef>
                <a:spcPct val="0"/>
              </a:spcBef>
              <a:spcAft>
                <a:spcPct val="0"/>
              </a:spcAft>
              <a:buClrTx/>
              <a:buSzTx/>
              <a:buFont typeface="Franklin Gothic Book" panose="020B05030201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Suspicious order</a:t>
            </a:r>
          </a:p>
          <a:p>
            <a:pPr marL="342900" marR="0" lvl="0" indent="-342900" algn="l" defTabSz="914400" rtl="0" eaLnBrk="0" fontAlgn="base" latinLnBrk="0" hangingPunct="0">
              <a:lnSpc>
                <a:spcPct val="150000"/>
              </a:lnSpc>
              <a:spcBef>
                <a:spcPct val="0"/>
              </a:spcBef>
              <a:spcAft>
                <a:spcPct val="0"/>
              </a:spcAft>
              <a:buClrTx/>
              <a:buSzTx/>
              <a:buFont typeface="Franklin Gothic Book" panose="020B05030201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Suspicious person, vehicle, or UAS</a:t>
            </a:r>
          </a:p>
          <a:p>
            <a:pPr marL="342900" marR="0" lvl="0" indent="-342900" algn="l" defTabSz="914400" rtl="0" eaLnBrk="0" fontAlgn="base" latinLnBrk="0" hangingPunct="0">
              <a:lnSpc>
                <a:spcPct val="150000"/>
              </a:lnSpc>
              <a:spcBef>
                <a:spcPct val="0"/>
              </a:spcBef>
              <a:spcAft>
                <a:spcPct val="0"/>
              </a:spcAft>
              <a:buClrTx/>
              <a:buSzTx/>
              <a:buFont typeface="Franklin Gothic Book" panose="020B0503020102020204" pitchFamily="34" charset="0"/>
              <a:buChar char="►"/>
              <a:tabLst/>
              <a:defRPr/>
            </a:pPr>
            <a:r>
              <a:rPr lang="en-US" sz="1800" dirty="0">
                <a:solidFill>
                  <a:srgbClr val="000000"/>
                </a:solidFill>
              </a:rPr>
              <a:t>Broken equipment </a:t>
            </a:r>
          </a:p>
          <a:p>
            <a:pPr marL="342900" marR="0" lvl="0" indent="-342900" algn="l" defTabSz="914400" rtl="0" eaLnBrk="0" fontAlgn="base" latinLnBrk="0" hangingPunct="0">
              <a:lnSpc>
                <a:spcPct val="150000"/>
              </a:lnSpc>
              <a:spcBef>
                <a:spcPct val="0"/>
              </a:spcBef>
              <a:spcAft>
                <a:spcPct val="0"/>
              </a:spcAft>
              <a:buClrTx/>
              <a:buSzTx/>
              <a:buFont typeface="Franklin Gothic Book" panose="020B05030201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Missing shipment/order </a:t>
            </a:r>
          </a:p>
          <a:p>
            <a:pPr marL="342900" marR="0" lvl="0" indent="-342900" algn="l" defTabSz="914400" rtl="0" eaLnBrk="0" fontAlgn="base" latinLnBrk="0" hangingPunct="0">
              <a:lnSpc>
                <a:spcPct val="150000"/>
              </a:lnSpc>
              <a:spcBef>
                <a:spcPct val="0"/>
              </a:spcBef>
              <a:spcAft>
                <a:spcPct val="0"/>
              </a:spcAft>
              <a:buClrTx/>
              <a:buSzTx/>
              <a:buFont typeface="Franklin Gothic Book" panose="020B0503020102020204" pitchFamily="34" charset="0"/>
              <a:buChar char="►"/>
              <a:tabLst/>
              <a:defRPr/>
            </a:pPr>
            <a:r>
              <a:rPr lang="en-US" sz="1800" dirty="0">
                <a:solidFill>
                  <a:srgbClr val="000000"/>
                </a:solidFill>
              </a:rPr>
              <a:t>Cyber intrusion, phishing, or ransomware</a:t>
            </a: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69600A34-B336-4F51-B491-50B4DD1AAFA1}"/>
              </a:ext>
            </a:extLst>
          </p:cNvPr>
          <p:cNvSpPr txBox="1"/>
          <p:nvPr/>
        </p:nvSpPr>
        <p:spPr>
          <a:xfrm>
            <a:off x="6445100" y="1597441"/>
            <a:ext cx="5061100" cy="2462213"/>
          </a:xfrm>
          <a:prstGeom prst="rect">
            <a:avLst/>
          </a:prstGeom>
          <a:noFill/>
          <a:ln w="38100">
            <a:noFill/>
          </a:ln>
        </p:spPr>
        <p:txBody>
          <a:bodyPr wrap="square" rtlCol="0">
            <a:spAutoFit/>
          </a:bodyPr>
          <a:lstStyle/>
          <a:p>
            <a:pPr marL="285750" marR="0" lvl="0" indent="-285750" algn="l" defTabSz="914400" rtl="0" eaLnBrk="0" fontAlgn="base" latinLnBrk="0" hangingPunct="0">
              <a:lnSpc>
                <a:spcPct val="100000"/>
              </a:lnSpc>
              <a:spcBef>
                <a:spcPct val="0"/>
              </a:spcBef>
              <a:spcAft>
                <a:spcPts val="600"/>
              </a:spcAft>
              <a:buClrTx/>
              <a:buSzTx/>
              <a:buFont typeface="Franklin Gothic Book" panose="020B05030201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If a significant security incident or suspicious activity is detected while in progress.</a:t>
            </a:r>
          </a:p>
          <a:p>
            <a:pPr marL="285750" marR="0" lvl="0" indent="-285750" algn="l" defTabSz="914400" rtl="0" eaLnBrk="0" fontAlgn="base" latinLnBrk="0" hangingPunct="0">
              <a:lnSpc>
                <a:spcPct val="100000"/>
              </a:lnSpc>
              <a:spcBef>
                <a:spcPct val="0"/>
              </a:spcBef>
              <a:spcAft>
                <a:spcPts val="600"/>
              </a:spcAft>
              <a:buClrTx/>
              <a:buSzTx/>
              <a:buFont typeface="Franklin Gothic Book" panose="020B05030201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If a significant security incident or suspicious activity has concluded, but an immediate response is necessary.</a:t>
            </a:r>
          </a:p>
          <a:p>
            <a:pPr marL="285750" marR="0" lvl="0" indent="-285750" algn="l" defTabSz="914400" rtl="0" eaLnBrk="0" fontAlgn="base" latinLnBrk="0" hangingPunct="0">
              <a:lnSpc>
                <a:spcPct val="100000"/>
              </a:lnSpc>
              <a:spcBef>
                <a:spcPct val="0"/>
              </a:spcBef>
              <a:spcAft>
                <a:spcPts val="600"/>
              </a:spcAft>
              <a:buClrTx/>
              <a:buSzTx/>
              <a:buFont typeface="Franklin Gothic Book" panose="020B05030201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Once a security incident or suspicious activity has concluded and any resulting emergency has been dealt with.</a:t>
            </a:r>
          </a:p>
        </p:txBody>
      </p:sp>
      <p:sp>
        <p:nvSpPr>
          <p:cNvPr id="10" name="TextBox 9">
            <a:extLst>
              <a:ext uri="{FF2B5EF4-FFF2-40B4-BE49-F238E27FC236}">
                <a16:creationId xmlns:a16="http://schemas.microsoft.com/office/drawing/2014/main" id="{9A930A17-24BA-4416-B62E-D14D43F9F6CB}"/>
              </a:ext>
            </a:extLst>
          </p:cNvPr>
          <p:cNvSpPr txBox="1"/>
          <p:nvPr/>
        </p:nvSpPr>
        <p:spPr>
          <a:xfrm>
            <a:off x="1811692" y="1061010"/>
            <a:ext cx="2745516" cy="400110"/>
          </a:xfrm>
          <a:prstGeom prst="rect">
            <a:avLst/>
          </a:prstGeom>
          <a:solidFill>
            <a:schemeClr val="tx1"/>
          </a:solidFill>
        </p:spPr>
        <p:txBody>
          <a:bodyPr wrap="square">
            <a:spAutoFit/>
          </a:bodyPr>
          <a:lstStyle/>
          <a:p>
            <a:pPr marR="0" lvl="0" algn="ctr" defTabSz="914400" rtl="0" eaLnBrk="0" fontAlgn="base" latinLnBrk="0" hangingPunct="0">
              <a:lnSpc>
                <a:spcPct val="100000"/>
              </a:lnSpc>
              <a:spcBef>
                <a:spcPct val="0"/>
              </a:spcBef>
              <a:spcAft>
                <a:spcPts val="600"/>
              </a:spcAft>
              <a:buClrTx/>
              <a:buSzTx/>
              <a:tabLst/>
              <a:defRPr/>
            </a:pPr>
            <a:r>
              <a:rPr kumimoji="0" lang="en-US" sz="2000" b="1" i="1" u="none" strike="noStrike" kern="1200" cap="none" spc="0" normalizeH="0" baseline="0" noProof="0" dirty="0">
                <a:ln>
                  <a:noFill/>
                </a:ln>
                <a:solidFill>
                  <a:srgbClr val="005288"/>
                </a:solidFill>
                <a:effectLst/>
                <a:uLnTx/>
                <a:uFillTx/>
                <a:latin typeface="Arial" panose="020B0604020202020204" pitchFamily="34" charset="0"/>
                <a:ea typeface="+mn-ea"/>
                <a:cs typeface="+mn-cs"/>
              </a:rPr>
              <a:t>What Is Significant? </a:t>
            </a:r>
          </a:p>
        </p:txBody>
      </p:sp>
      <p:sp>
        <p:nvSpPr>
          <p:cNvPr id="15" name="TextBox 14">
            <a:extLst>
              <a:ext uri="{FF2B5EF4-FFF2-40B4-BE49-F238E27FC236}">
                <a16:creationId xmlns:a16="http://schemas.microsoft.com/office/drawing/2014/main" id="{99BF9DE8-06C6-4B25-B9B9-DA16068276F9}"/>
              </a:ext>
            </a:extLst>
          </p:cNvPr>
          <p:cNvSpPr txBox="1"/>
          <p:nvPr/>
        </p:nvSpPr>
        <p:spPr>
          <a:xfrm>
            <a:off x="1916292" y="4628158"/>
            <a:ext cx="3114519" cy="338554"/>
          </a:xfrm>
          <a:prstGeom prst="rect">
            <a:avLst/>
          </a:prstGeom>
          <a:solidFill>
            <a:schemeClr val="tx1"/>
          </a:solidFill>
        </p:spPr>
        <p:txBody>
          <a:bodyPr wrap="square">
            <a:spAutoFit/>
          </a:bodyPr>
          <a:lstStyle/>
          <a:p>
            <a:pPr marL="0" marR="0" indent="0" algn="ctr" defTabSz="914400" rtl="0" eaLnBrk="0" fontAlgn="base" latinLnBrk="0" hangingPunct="0">
              <a:lnSpc>
                <a:spcPct val="100000"/>
              </a:lnSpc>
              <a:spcBef>
                <a:spcPct val="0"/>
              </a:spcBef>
              <a:spcAft>
                <a:spcPts val="600"/>
              </a:spcAft>
              <a:buClrTx/>
              <a:buSzTx/>
              <a:buFontTx/>
              <a:buNone/>
              <a:tabLst/>
            </a:pPr>
            <a:r>
              <a:rPr kumimoji="0" lang="en-US" sz="1600" b="1" i="0" u="none" strike="noStrike" cap="none" normalizeH="0" baseline="0" dirty="0">
                <a:ln>
                  <a:noFill/>
                </a:ln>
                <a:solidFill>
                  <a:srgbClr val="000000"/>
                </a:solidFill>
                <a:effectLst/>
                <a:latin typeface="Arial" charset="0"/>
              </a:rPr>
              <a:t>Reporting an </a:t>
            </a:r>
            <a:r>
              <a:rPr lang="en-US" sz="1600" b="1" dirty="0">
                <a:solidFill>
                  <a:srgbClr val="000000"/>
                </a:solidFill>
                <a:latin typeface="Arial" charset="0"/>
              </a:rPr>
              <a:t>Incident to CISA </a:t>
            </a:r>
          </a:p>
        </p:txBody>
      </p:sp>
      <p:sp>
        <p:nvSpPr>
          <p:cNvPr id="16" name="TextBox 15">
            <a:extLst>
              <a:ext uri="{FF2B5EF4-FFF2-40B4-BE49-F238E27FC236}">
                <a16:creationId xmlns:a16="http://schemas.microsoft.com/office/drawing/2014/main" id="{62ECC844-DC19-435C-BE31-9F47503A3354}"/>
              </a:ext>
            </a:extLst>
          </p:cNvPr>
          <p:cNvSpPr txBox="1"/>
          <p:nvPr/>
        </p:nvSpPr>
        <p:spPr>
          <a:xfrm>
            <a:off x="1916292" y="4966712"/>
            <a:ext cx="7242887" cy="1538883"/>
          </a:xfrm>
          <a:prstGeom prst="rect">
            <a:avLst/>
          </a:prstGeom>
          <a:noFill/>
        </p:spPr>
        <p:txBody>
          <a:bodyPr wrap="square">
            <a:spAutoFit/>
          </a:bodyPr>
          <a:lstStyle/>
          <a:p>
            <a:pPr marL="0" marR="0" indent="0" algn="l" defTabSz="914400" rtl="0" eaLnBrk="0" fontAlgn="base" latinLnBrk="0" hangingPunct="0">
              <a:lnSpc>
                <a:spcPct val="100000"/>
              </a:lnSpc>
              <a:spcBef>
                <a:spcPct val="0"/>
              </a:spcBef>
              <a:spcAft>
                <a:spcPts val="600"/>
              </a:spcAft>
              <a:buClrTx/>
              <a:buSzTx/>
              <a:buFontTx/>
              <a:buNone/>
              <a:tabLst/>
            </a:pPr>
            <a:r>
              <a:rPr kumimoji="0" lang="en-US" sz="1400" b="0" i="0" u="none" strike="noStrike" cap="none" normalizeH="0" baseline="0" dirty="0">
                <a:ln>
                  <a:noFill/>
                </a:ln>
                <a:solidFill>
                  <a:srgbClr val="000000"/>
                </a:solidFill>
                <a:effectLst/>
                <a:latin typeface="Arial" charset="0"/>
              </a:rPr>
              <a:t>Once an incident has concluded and any </a:t>
            </a:r>
            <a:r>
              <a:rPr lang="en-US" sz="1400" dirty="0">
                <a:solidFill>
                  <a:srgbClr val="000000"/>
                </a:solidFill>
                <a:latin typeface="Arial" charset="0"/>
              </a:rPr>
              <a:t>emergency has been addressed, </a:t>
            </a:r>
            <a:r>
              <a:rPr lang="en-US" sz="1400" b="1" dirty="0">
                <a:solidFill>
                  <a:srgbClr val="000000"/>
                </a:solidFill>
                <a:latin typeface="Arial" charset="0"/>
              </a:rPr>
              <a:t>report significant cyber and physical incidents to CISA Central </a:t>
            </a:r>
            <a:r>
              <a:rPr lang="en-US" sz="1400" dirty="0">
                <a:solidFill>
                  <a:srgbClr val="000000"/>
                </a:solidFill>
                <a:latin typeface="Arial" charset="0"/>
              </a:rPr>
              <a:t>at </a:t>
            </a:r>
            <a:r>
              <a:rPr lang="en-US" sz="1400" b="1" dirty="0">
                <a:solidFill>
                  <a:srgbClr val="005288"/>
                </a:solidFill>
                <a:latin typeface="Arial" charset="0"/>
                <a:hlinkClick r:id="rId3">
                  <a:extLst>
                    <a:ext uri="{A12FA001-AC4F-418D-AE19-62706E023703}">
                      <ahyp:hlinkClr xmlns:ahyp="http://schemas.microsoft.com/office/drawing/2018/hyperlinkcolor" val="tx"/>
                    </a:ext>
                  </a:extLst>
                </a:hlinkClick>
              </a:rPr>
              <a:t>central@cisa.gov</a:t>
            </a:r>
            <a:r>
              <a:rPr lang="en-US" sz="1400" dirty="0">
                <a:solidFill>
                  <a:srgbClr val="000000"/>
                </a:solidFill>
                <a:latin typeface="Arial" charset="0"/>
              </a:rPr>
              <a:t>.</a:t>
            </a:r>
          </a:p>
          <a:p>
            <a:pPr marL="0" marR="0" indent="0" algn="l" defTabSz="914400" rtl="0" eaLnBrk="0" fontAlgn="base" latinLnBrk="0" hangingPunct="0">
              <a:lnSpc>
                <a:spcPct val="100000"/>
              </a:lnSpc>
              <a:spcBef>
                <a:spcPct val="0"/>
              </a:spcBef>
              <a:spcAft>
                <a:spcPts val="600"/>
              </a:spcAft>
              <a:buClrTx/>
              <a:buSzTx/>
              <a:buFontTx/>
              <a:buNone/>
              <a:tabLst/>
            </a:pPr>
            <a:r>
              <a:rPr lang="en-US" sz="1400" dirty="0">
                <a:solidFill>
                  <a:srgbClr val="000000"/>
                </a:solidFill>
                <a:latin typeface="Arial" charset="0"/>
              </a:rPr>
              <a:t>CISA Central provides a critical infrastructure 24/7 watch and warning function and gives all critical infrastructure owners and operators a means to connect with and receive information from all CISA services.</a:t>
            </a:r>
          </a:p>
          <a:p>
            <a:pPr marL="0" marR="0" indent="0" algn="l" defTabSz="914400" rtl="0" eaLnBrk="0" fontAlgn="base" latinLnBrk="0" hangingPunct="0">
              <a:lnSpc>
                <a:spcPct val="100000"/>
              </a:lnSpc>
              <a:spcBef>
                <a:spcPct val="0"/>
              </a:spcBef>
              <a:spcAft>
                <a:spcPts val="600"/>
              </a:spcAft>
              <a:buClrTx/>
              <a:buSzTx/>
              <a:buFontTx/>
              <a:buNone/>
              <a:tabLst/>
            </a:pPr>
            <a:r>
              <a:rPr lang="en-US" sz="1400" dirty="0">
                <a:solidFill>
                  <a:srgbClr val="000000"/>
                </a:solidFill>
                <a:latin typeface="Arial" charset="0"/>
              </a:rPr>
              <a:t>Learn more at </a:t>
            </a:r>
            <a:r>
              <a:rPr lang="en-US" sz="1400" b="1" u="sng" dirty="0">
                <a:solidFill>
                  <a:srgbClr val="005288"/>
                </a:solidFill>
                <a:latin typeface="Arial" charset="0"/>
              </a:rPr>
              <a:t>cisa.gov/central</a:t>
            </a:r>
            <a:r>
              <a:rPr lang="en-US" sz="1400" b="1" dirty="0">
                <a:solidFill>
                  <a:srgbClr val="000000"/>
                </a:solidFill>
                <a:latin typeface="Arial" charset="0"/>
              </a:rPr>
              <a:t> </a:t>
            </a:r>
            <a:r>
              <a:rPr lang="en-US" sz="1400" dirty="0">
                <a:solidFill>
                  <a:srgbClr val="000000"/>
                </a:solidFill>
                <a:latin typeface="Arial" charset="0"/>
              </a:rPr>
              <a:t>or at </a:t>
            </a:r>
            <a:r>
              <a:rPr lang="en-US" sz="1400" b="1" u="sng" dirty="0">
                <a:solidFill>
                  <a:srgbClr val="005288"/>
                </a:solidFill>
                <a:latin typeface="Arial" charset="0"/>
              </a:rPr>
              <a:t>cisa.gov/</a:t>
            </a:r>
            <a:r>
              <a:rPr lang="en-US" sz="1400" b="1" u="sng" dirty="0" err="1">
                <a:solidFill>
                  <a:srgbClr val="005288"/>
                </a:solidFill>
                <a:latin typeface="Arial" charset="0"/>
              </a:rPr>
              <a:t>cfats</a:t>
            </a:r>
            <a:r>
              <a:rPr lang="en-US" sz="1400" b="1" u="sng" dirty="0">
                <a:solidFill>
                  <a:srgbClr val="005288"/>
                </a:solidFill>
                <a:latin typeface="Arial" charset="0"/>
              </a:rPr>
              <a:t>-cyber-reporting</a:t>
            </a:r>
            <a:r>
              <a:rPr lang="en-US" sz="1400" dirty="0">
                <a:solidFill>
                  <a:srgbClr val="000000"/>
                </a:solidFill>
                <a:latin typeface="Arial" charset="0"/>
              </a:rPr>
              <a:t>.</a:t>
            </a:r>
            <a:endParaRPr kumimoji="0" lang="en-US" sz="1400" i="0" strike="noStrike" cap="none" normalizeH="0" baseline="0" dirty="0">
              <a:ln>
                <a:noFill/>
              </a:ln>
              <a:solidFill>
                <a:srgbClr val="000000"/>
              </a:solidFill>
              <a:effectLst/>
              <a:latin typeface="Arial" charset="0"/>
            </a:endParaRPr>
          </a:p>
        </p:txBody>
      </p:sp>
      <p:sp>
        <p:nvSpPr>
          <p:cNvPr id="17" name="TextBox 16">
            <a:extLst>
              <a:ext uri="{FF2B5EF4-FFF2-40B4-BE49-F238E27FC236}">
                <a16:creationId xmlns:a16="http://schemas.microsoft.com/office/drawing/2014/main" id="{C7B42762-844E-4029-BE81-294804EADFAE}"/>
              </a:ext>
            </a:extLst>
          </p:cNvPr>
          <p:cNvSpPr txBox="1"/>
          <p:nvPr/>
        </p:nvSpPr>
        <p:spPr>
          <a:xfrm>
            <a:off x="7318689" y="1047488"/>
            <a:ext cx="3313922" cy="400110"/>
          </a:xfrm>
          <a:prstGeom prst="rect">
            <a:avLst/>
          </a:prstGeom>
          <a:solidFill>
            <a:schemeClr val="tx1"/>
          </a:solidFill>
        </p:spPr>
        <p:txBody>
          <a:bodyPr wrap="square">
            <a:spAutoFit/>
          </a:bodyPr>
          <a:lstStyle/>
          <a:p>
            <a:pPr marL="0" marR="0" lvl="0" indent="0" algn="ctr" defTabSz="914400" rtl="0" eaLnBrk="0" fontAlgn="base" latinLnBrk="0" hangingPunct="0">
              <a:lnSpc>
                <a:spcPct val="100000"/>
              </a:lnSpc>
              <a:spcBef>
                <a:spcPct val="0"/>
              </a:spcBef>
              <a:spcAft>
                <a:spcPts val="1200"/>
              </a:spcAft>
              <a:buClrTx/>
              <a:buSzTx/>
              <a:buFontTx/>
              <a:buNone/>
              <a:tabLst/>
              <a:defRPr/>
            </a:pPr>
            <a:r>
              <a:rPr kumimoji="0" lang="en-US" sz="2000" b="1" i="1" u="none" strike="noStrike" kern="1200" cap="none" spc="0" normalizeH="0" baseline="0" noProof="0" dirty="0">
                <a:ln>
                  <a:noFill/>
                </a:ln>
                <a:solidFill>
                  <a:srgbClr val="005288"/>
                </a:solidFill>
                <a:effectLst/>
                <a:uLnTx/>
                <a:uFillTx/>
                <a:latin typeface="Arial" panose="020B0604020202020204" pitchFamily="34" charset="0"/>
                <a:ea typeface="+mn-ea"/>
                <a:cs typeface="+mn-cs"/>
              </a:rPr>
              <a:t>Contact </a:t>
            </a:r>
            <a:r>
              <a:rPr lang="en-US" sz="2000" b="1" i="1" dirty="0">
                <a:solidFill>
                  <a:srgbClr val="005288"/>
                </a:solidFill>
              </a:rPr>
              <a:t>First</a:t>
            </a:r>
            <a:r>
              <a:rPr kumimoji="0" lang="en-US" sz="2000" b="1" i="1" u="none" strike="noStrike" kern="1200" cap="none" spc="0" normalizeH="0" baseline="0" noProof="0" dirty="0">
                <a:ln>
                  <a:noFill/>
                </a:ln>
                <a:solidFill>
                  <a:srgbClr val="005288"/>
                </a:solidFill>
                <a:effectLst/>
                <a:uLnTx/>
                <a:uFillTx/>
                <a:latin typeface="Arial" panose="020B0604020202020204" pitchFamily="34" charset="0"/>
                <a:ea typeface="+mn-ea"/>
                <a:cs typeface="+mn-cs"/>
              </a:rPr>
              <a:t> Responders</a:t>
            </a:r>
          </a:p>
        </p:txBody>
      </p:sp>
    </p:spTree>
    <p:extLst>
      <p:ext uri="{BB962C8B-B14F-4D97-AF65-F5344CB8AC3E}">
        <p14:creationId xmlns:p14="http://schemas.microsoft.com/office/powerpoint/2010/main" val="2528077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388A5-EC27-4F22-9A2E-C593F133AA45}"/>
              </a:ext>
            </a:extLst>
          </p:cNvPr>
          <p:cNvSpPr>
            <a:spLocks noGrp="1"/>
          </p:cNvSpPr>
          <p:nvPr>
            <p:ph type="ctrTitle"/>
          </p:nvPr>
        </p:nvSpPr>
        <p:spPr/>
        <p:txBody>
          <a:bodyPr/>
          <a:lstStyle/>
          <a:p>
            <a:r>
              <a:rPr lang="en-US" sz="3600" dirty="0"/>
              <a:t>The Role of First Responders</a:t>
            </a:r>
          </a:p>
        </p:txBody>
      </p:sp>
      <p:sp>
        <p:nvSpPr>
          <p:cNvPr id="3" name="Slide Number Placeholder 2">
            <a:extLst>
              <a:ext uri="{FF2B5EF4-FFF2-40B4-BE49-F238E27FC236}">
                <a16:creationId xmlns:a16="http://schemas.microsoft.com/office/drawing/2014/main" id="{49B803DD-40C9-48EB-8005-BFAF2CC15F12}"/>
              </a:ext>
            </a:extLst>
          </p:cNvPr>
          <p:cNvSpPr>
            <a:spLocks noGrp="1"/>
          </p:cNvSpPr>
          <p:nvPr>
            <p:ph type="sldNum" sz="quarter" idx="10"/>
          </p:nvPr>
        </p:nvSpPr>
        <p:spPr/>
        <p:txBody>
          <a:bodyPr/>
          <a:lstStyle/>
          <a:p>
            <a:pPr>
              <a:defRPr/>
            </a:pPr>
            <a:fld id="{92DA1020-C785-0A4B-99D6-E80BD29020BD}" type="slidenum">
              <a:rPr lang="en-US" altLang="en-US" smtClean="0"/>
              <a:pPr>
                <a:defRPr/>
              </a:pPr>
              <a:t>12</a:t>
            </a:fld>
            <a:endParaRPr lang="en-US" altLang="en-US"/>
          </a:p>
        </p:txBody>
      </p:sp>
      <p:sp>
        <p:nvSpPr>
          <p:cNvPr id="4" name="Content Placeholder 3">
            <a:extLst>
              <a:ext uri="{FF2B5EF4-FFF2-40B4-BE49-F238E27FC236}">
                <a16:creationId xmlns:a16="http://schemas.microsoft.com/office/drawing/2014/main" id="{FF0A6019-60DE-45AD-BB39-63CDE18DE5FB}"/>
              </a:ext>
            </a:extLst>
          </p:cNvPr>
          <p:cNvSpPr>
            <a:spLocks noGrp="1"/>
          </p:cNvSpPr>
          <p:nvPr>
            <p:ph idx="1"/>
          </p:nvPr>
        </p:nvSpPr>
        <p:spPr>
          <a:xfrm>
            <a:off x="609600" y="1162556"/>
            <a:ext cx="10972800" cy="4082106"/>
          </a:xfrm>
        </p:spPr>
        <p:txBody>
          <a:bodyPr/>
          <a:lstStyle/>
          <a:p>
            <a:pPr marL="342900" lvl="0" indent="-342900" eaLnBrk="1" fontAlgn="auto" hangingPunct="1">
              <a:spcBef>
                <a:spcPct val="20000"/>
              </a:spcBef>
              <a:spcAft>
                <a:spcPts val="1200"/>
              </a:spcAft>
              <a:buClrTx/>
              <a:buFont typeface="Wingdings" pitchFamily="2" charset="2"/>
              <a:buChar char="§"/>
              <a:defRPr/>
            </a:pPr>
            <a:r>
              <a:rPr lang="en-US" sz="2000" dirty="0">
                <a:solidFill>
                  <a:srgbClr val="000000"/>
                </a:solidFill>
              </a:rPr>
              <a:t>Collaboration between CFATS covered facilities and first responders is critical to ensuring a secure and resilient community.</a:t>
            </a:r>
          </a:p>
          <a:p>
            <a:pPr marL="342900" lvl="0" indent="-342900" eaLnBrk="1" fontAlgn="auto" hangingPunct="1">
              <a:spcBef>
                <a:spcPct val="20000"/>
              </a:spcBef>
              <a:spcAft>
                <a:spcPts val="600"/>
              </a:spcAft>
              <a:buClrTx/>
              <a:buFont typeface="Wingdings" pitchFamily="2" charset="2"/>
              <a:buChar char="§"/>
              <a:defRPr/>
            </a:pPr>
            <a:r>
              <a:rPr lang="en-US" sz="2000" dirty="0">
                <a:solidFill>
                  <a:srgbClr val="000000"/>
                </a:solidFill>
              </a:rPr>
              <a:t>Compliance with the RBPS is beneficial to the facility and the emergency response community, for example:</a:t>
            </a:r>
          </a:p>
          <a:p>
            <a:pPr marL="742950" lvl="1" indent="-285750" eaLnBrk="1" fontAlgn="auto" hangingPunct="1">
              <a:spcBef>
                <a:spcPct val="20000"/>
              </a:spcBef>
              <a:spcAft>
                <a:spcPts val="200"/>
              </a:spcAft>
              <a:buClrTx/>
              <a:defRPr/>
            </a:pPr>
            <a:r>
              <a:rPr lang="en-US" dirty="0">
                <a:solidFill>
                  <a:srgbClr val="000000"/>
                </a:solidFill>
              </a:rPr>
              <a:t>Detect, Deter, and Delay (RBPS 4)</a:t>
            </a:r>
          </a:p>
          <a:p>
            <a:pPr marL="742950" lvl="1" indent="-285750" eaLnBrk="1" fontAlgn="auto" hangingPunct="1">
              <a:spcBef>
                <a:spcPct val="20000"/>
              </a:spcBef>
              <a:spcAft>
                <a:spcPts val="200"/>
              </a:spcAft>
              <a:buClrTx/>
              <a:defRPr/>
            </a:pPr>
            <a:r>
              <a:rPr lang="en-US" dirty="0">
                <a:solidFill>
                  <a:srgbClr val="000000"/>
                </a:solidFill>
              </a:rPr>
              <a:t>Response (RBPS 9)</a:t>
            </a:r>
          </a:p>
          <a:p>
            <a:pPr marL="742950" lvl="1" indent="-285750" eaLnBrk="1" fontAlgn="auto" hangingPunct="1">
              <a:spcBef>
                <a:spcPct val="20000"/>
              </a:spcBef>
              <a:spcAft>
                <a:spcPts val="200"/>
              </a:spcAft>
              <a:buClrTx/>
              <a:defRPr/>
            </a:pPr>
            <a:r>
              <a:rPr lang="en-US" dirty="0">
                <a:solidFill>
                  <a:srgbClr val="000000"/>
                </a:solidFill>
              </a:rPr>
              <a:t>Training (RBPS 11)</a:t>
            </a:r>
          </a:p>
          <a:p>
            <a:pPr marL="742950" lvl="1" indent="-285750" eaLnBrk="1" fontAlgn="auto" hangingPunct="1">
              <a:spcBef>
                <a:spcPct val="20000"/>
              </a:spcBef>
              <a:spcAft>
                <a:spcPts val="1200"/>
              </a:spcAft>
              <a:buClrTx/>
              <a:defRPr/>
            </a:pPr>
            <a:r>
              <a:rPr lang="en-US" dirty="0">
                <a:solidFill>
                  <a:srgbClr val="000000"/>
                </a:solidFill>
              </a:rPr>
              <a:t>Reporting of significant security incidents (RBPS 15 and 16)</a:t>
            </a:r>
          </a:p>
          <a:p>
            <a:pPr marL="342900" marR="0" lvl="0" indent="-342900" algn="l" defTabSz="914400" rtl="0" eaLnBrk="1" fontAlgn="auto" latinLnBrk="0" hangingPunct="1">
              <a:lnSpc>
                <a:spcPct val="100000"/>
              </a:lnSpc>
              <a:spcBef>
                <a:spcPct val="20000"/>
              </a:spcBef>
              <a:spcAft>
                <a:spcPts val="1200"/>
              </a:spcAft>
              <a:buClrTx/>
              <a:buSzTx/>
              <a:buFont typeface="Wingdings" pitchFamily="2" charset="2"/>
              <a:buChar char="§"/>
              <a:tabLst/>
              <a:defRPr/>
            </a:pPr>
            <a:r>
              <a:rPr kumimoji="0" lang="en-US" sz="2000" b="0" i="0" u="none" strike="noStrike" kern="1200" cap="none" spc="0" normalizeH="0" baseline="0" noProof="0" dirty="0">
                <a:ln>
                  <a:noFill/>
                </a:ln>
                <a:solidFill>
                  <a:srgbClr val="000000"/>
                </a:solidFill>
                <a:effectLst/>
                <a:uLnTx/>
                <a:uFillTx/>
                <a:ea typeface="+mn-ea"/>
                <a:cs typeface="+mn-cs"/>
              </a:rPr>
              <a:t>Facilities are encouraged to coordinate with the emergency response community as they develop these aspects of their SSPs/ASPs.</a:t>
            </a:r>
          </a:p>
        </p:txBody>
      </p:sp>
      <p:sp>
        <p:nvSpPr>
          <p:cNvPr id="5" name="TextBox 4">
            <a:extLst>
              <a:ext uri="{FF2B5EF4-FFF2-40B4-BE49-F238E27FC236}">
                <a16:creationId xmlns:a16="http://schemas.microsoft.com/office/drawing/2014/main" id="{CFAE59F8-7FC2-46F4-8A76-9B1306BE58DD}"/>
              </a:ext>
            </a:extLst>
          </p:cNvPr>
          <p:cNvSpPr txBox="1"/>
          <p:nvPr/>
        </p:nvSpPr>
        <p:spPr>
          <a:xfrm>
            <a:off x="2425676" y="5664633"/>
            <a:ext cx="6122578" cy="707886"/>
          </a:xfrm>
          <a:prstGeom prst="rect">
            <a:avLst/>
          </a:prstGeom>
          <a:noFill/>
        </p:spPr>
        <p:txBody>
          <a:bodyPr wrap="square" rtlCol="0">
            <a:spAutoFit/>
          </a:bodyPr>
          <a:lstStyle/>
          <a:p>
            <a:pPr algn="ctr"/>
            <a:r>
              <a:rPr kumimoji="0" lang="en-US" sz="2000" i="0" u="none" strike="noStrike" kern="1200" cap="none" spc="0" normalizeH="0" baseline="0" noProof="0" dirty="0">
                <a:ln>
                  <a:noFill/>
                </a:ln>
                <a:solidFill>
                  <a:srgbClr val="000000"/>
                </a:solidFill>
                <a:effectLst/>
                <a:uLnTx/>
                <a:uFillTx/>
                <a:latin typeface="Arial" pitchFamily="34" charset="0"/>
                <a:ea typeface="+mn-ea"/>
                <a:cs typeface="+mn-cs"/>
              </a:rPr>
              <a:t>The first time local emergency</a:t>
            </a:r>
            <a:r>
              <a:rPr kumimoji="0" lang="en-US" sz="2000" i="0" u="none" strike="noStrike" kern="1200" cap="none" spc="0" normalizeH="0" noProof="0" dirty="0">
                <a:ln>
                  <a:noFill/>
                </a:ln>
                <a:solidFill>
                  <a:srgbClr val="000000"/>
                </a:solidFill>
                <a:effectLst/>
                <a:uLnTx/>
                <a:uFillTx/>
                <a:latin typeface="Arial" pitchFamily="34" charset="0"/>
                <a:ea typeface="+mn-ea"/>
                <a:cs typeface="+mn-cs"/>
              </a:rPr>
              <a:t> responders visit a facility should </a:t>
            </a:r>
            <a:r>
              <a:rPr kumimoji="0" lang="en-US" sz="2000" b="1" i="0" u="none" strike="noStrike" kern="1200" cap="none" spc="0" normalizeH="0" noProof="0" dirty="0">
                <a:ln>
                  <a:noFill/>
                </a:ln>
                <a:solidFill>
                  <a:srgbClr val="005288"/>
                </a:solidFill>
                <a:effectLst/>
                <a:uLnTx/>
                <a:uFillTx/>
                <a:latin typeface="Arial" pitchFamily="34" charset="0"/>
                <a:ea typeface="+mn-ea"/>
                <a:cs typeface="+mn-cs"/>
              </a:rPr>
              <a:t>not</a:t>
            </a:r>
            <a:r>
              <a:rPr kumimoji="0" lang="en-US" sz="2000" i="0" u="none" strike="noStrike" kern="1200" cap="none" spc="0" normalizeH="0" noProof="0" dirty="0">
                <a:ln>
                  <a:noFill/>
                </a:ln>
                <a:solidFill>
                  <a:srgbClr val="000000"/>
                </a:solidFill>
                <a:effectLst/>
                <a:uLnTx/>
                <a:uFillTx/>
                <a:latin typeface="Arial" pitchFamily="34" charset="0"/>
                <a:ea typeface="+mn-ea"/>
                <a:cs typeface="+mn-cs"/>
              </a:rPr>
              <a:t> be at the time of an incident. </a:t>
            </a:r>
            <a:endParaRPr kumimoji="0" lang="en-US" sz="200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6" name="Rectangle 5">
            <a:extLst>
              <a:ext uri="{FF2B5EF4-FFF2-40B4-BE49-F238E27FC236}">
                <a16:creationId xmlns:a16="http://schemas.microsoft.com/office/drawing/2014/main" id="{EA37F1C4-D2A8-4C60-9FE4-CCC389615D0D}"/>
              </a:ext>
            </a:extLst>
          </p:cNvPr>
          <p:cNvSpPr/>
          <p:nvPr/>
        </p:nvSpPr>
        <p:spPr bwMode="auto">
          <a:xfrm>
            <a:off x="2425676" y="5606317"/>
            <a:ext cx="6122578" cy="830996"/>
          </a:xfrm>
          <a:prstGeom prst="rect">
            <a:avLst/>
          </a:prstGeom>
          <a:noFill/>
          <a:ln w="38100" cap="flat" cmpd="sng" algn="ctr">
            <a:solidFill>
              <a:srgbClr val="0078A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7" name="Rectangle 6">
            <a:extLst>
              <a:ext uri="{FF2B5EF4-FFF2-40B4-BE49-F238E27FC236}">
                <a16:creationId xmlns:a16="http://schemas.microsoft.com/office/drawing/2014/main" id="{80F874D8-7697-4EBA-95D7-40976295EE85}"/>
              </a:ext>
            </a:extLst>
          </p:cNvPr>
          <p:cNvSpPr/>
          <p:nvPr/>
        </p:nvSpPr>
        <p:spPr bwMode="auto">
          <a:xfrm>
            <a:off x="2582883" y="5551855"/>
            <a:ext cx="1093378" cy="93222"/>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8" name="Rectangle 7">
            <a:extLst>
              <a:ext uri="{FF2B5EF4-FFF2-40B4-BE49-F238E27FC236}">
                <a16:creationId xmlns:a16="http://schemas.microsoft.com/office/drawing/2014/main" id="{1AA2D5B4-B0EF-4F7B-A3A1-052F2B8BA42A}"/>
              </a:ext>
            </a:extLst>
          </p:cNvPr>
          <p:cNvSpPr/>
          <p:nvPr/>
        </p:nvSpPr>
        <p:spPr bwMode="auto">
          <a:xfrm>
            <a:off x="7317180" y="6406946"/>
            <a:ext cx="1093377" cy="108924"/>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59166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89A7A9-4521-44B9-AE2B-34C6C04059A7}"/>
              </a:ext>
            </a:extLst>
          </p:cNvPr>
          <p:cNvSpPr>
            <a:spLocks noGrp="1"/>
          </p:cNvSpPr>
          <p:nvPr>
            <p:ph type="ctrTitle"/>
          </p:nvPr>
        </p:nvSpPr>
        <p:spPr/>
        <p:txBody>
          <a:bodyPr/>
          <a:lstStyle/>
          <a:p>
            <a:r>
              <a:rPr lang="en-US" sz="3600" dirty="0"/>
              <a:t>CFATS and the CISA Gateway</a:t>
            </a:r>
          </a:p>
        </p:txBody>
      </p:sp>
      <p:sp>
        <p:nvSpPr>
          <p:cNvPr id="3" name="Slide Number Placeholder 2">
            <a:extLst>
              <a:ext uri="{FF2B5EF4-FFF2-40B4-BE49-F238E27FC236}">
                <a16:creationId xmlns:a16="http://schemas.microsoft.com/office/drawing/2014/main" id="{6C33A03B-E481-4CE7-9F8E-1AC2E42FBFFE}"/>
              </a:ext>
            </a:extLst>
          </p:cNvPr>
          <p:cNvSpPr>
            <a:spLocks noGrp="1"/>
          </p:cNvSpPr>
          <p:nvPr>
            <p:ph type="sldNum" sz="quarter" idx="10"/>
          </p:nvPr>
        </p:nvSpPr>
        <p:spPr/>
        <p:txBody>
          <a:bodyPr/>
          <a:lstStyle/>
          <a:p>
            <a:pPr>
              <a:defRPr/>
            </a:pPr>
            <a:fld id="{92DA1020-C785-0A4B-99D6-E80BD29020BD}" type="slidenum">
              <a:rPr lang="en-US" altLang="en-US" smtClean="0"/>
              <a:pPr>
                <a:defRPr/>
              </a:pPr>
              <a:t>13</a:t>
            </a:fld>
            <a:endParaRPr lang="en-US" altLang="en-US"/>
          </a:p>
        </p:txBody>
      </p:sp>
      <p:sp>
        <p:nvSpPr>
          <p:cNvPr id="5" name="Content Placeholder 4">
            <a:extLst>
              <a:ext uri="{FF2B5EF4-FFF2-40B4-BE49-F238E27FC236}">
                <a16:creationId xmlns:a16="http://schemas.microsoft.com/office/drawing/2014/main" id="{AFBA3B9D-F891-4B8F-B26C-20C18BBDCE1C}"/>
              </a:ext>
            </a:extLst>
          </p:cNvPr>
          <p:cNvSpPr>
            <a:spLocks noGrp="1"/>
          </p:cNvSpPr>
          <p:nvPr>
            <p:ph idx="1"/>
          </p:nvPr>
        </p:nvSpPr>
        <p:spPr/>
        <p:txBody>
          <a:bodyPr/>
          <a:lstStyle/>
          <a:p>
            <a:pPr>
              <a:buClrTx/>
            </a:pPr>
            <a:r>
              <a:rPr lang="en-US" sz="2000" dirty="0">
                <a:solidFill>
                  <a:srgbClr val="000000"/>
                </a:solidFill>
              </a:rPr>
              <a:t>Through the CISA Gateway, CFATS data is available in a For Officia</a:t>
            </a:r>
            <a:r>
              <a:rPr lang="en-US" sz="2000" dirty="0"/>
              <a:t>l Use Only (</a:t>
            </a:r>
            <a:r>
              <a:rPr lang="en-US" sz="2000" dirty="0">
                <a:solidFill>
                  <a:srgbClr val="000000"/>
                </a:solidFill>
              </a:rPr>
              <a:t>FOUO) layer and a Chemical-terrorism Vulnerability Information (CVI) layer to authorized federal, SLTT, and first responders with an established “need-to-know” as determined by CISA. </a:t>
            </a:r>
          </a:p>
          <a:p>
            <a:pPr>
              <a:buClrTx/>
            </a:pPr>
            <a:r>
              <a:rPr lang="en-US" sz="2000" dirty="0">
                <a:solidFill>
                  <a:srgbClr val="000000"/>
                </a:solidFill>
              </a:rPr>
              <a:t>FOUO access allows users to view information on a chemical facility (such as name, location, and geospatial information) within their state, county, and surrounding counties, whereas CVI access includes additional information, such as CFATS tiers.</a:t>
            </a:r>
          </a:p>
        </p:txBody>
      </p:sp>
      <p:sp>
        <p:nvSpPr>
          <p:cNvPr id="6" name="Rectangle 5">
            <a:extLst>
              <a:ext uri="{FF2B5EF4-FFF2-40B4-BE49-F238E27FC236}">
                <a16:creationId xmlns:a16="http://schemas.microsoft.com/office/drawing/2014/main" id="{248D297F-BB16-448F-8EFE-890703DD474A}"/>
              </a:ext>
            </a:extLst>
          </p:cNvPr>
          <p:cNvSpPr/>
          <p:nvPr/>
        </p:nvSpPr>
        <p:spPr bwMode="auto">
          <a:xfrm>
            <a:off x="1560947" y="4670139"/>
            <a:ext cx="9310254" cy="862443"/>
          </a:xfrm>
          <a:prstGeom prst="rect">
            <a:avLst/>
          </a:prstGeom>
          <a:noFill/>
          <a:ln w="38100" cap="flat" cmpd="sng" algn="ctr">
            <a:solidFill>
              <a:srgbClr val="5E973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Franklin Gothic Book" panose="020B0503020102020204" pitchFamily="34" charset="0"/>
            </a:endParaRPr>
          </a:p>
        </p:txBody>
      </p:sp>
      <p:sp>
        <p:nvSpPr>
          <p:cNvPr id="7" name="TextBox 6">
            <a:extLst>
              <a:ext uri="{FF2B5EF4-FFF2-40B4-BE49-F238E27FC236}">
                <a16:creationId xmlns:a16="http://schemas.microsoft.com/office/drawing/2014/main" id="{9F62EED2-564F-43EC-A06F-7E716B34FE47}"/>
              </a:ext>
            </a:extLst>
          </p:cNvPr>
          <p:cNvSpPr txBox="1"/>
          <p:nvPr/>
        </p:nvSpPr>
        <p:spPr>
          <a:xfrm>
            <a:off x="1743033" y="4152027"/>
            <a:ext cx="4713751" cy="707886"/>
          </a:xfrm>
          <a:prstGeom prst="rect">
            <a:avLst/>
          </a:prstGeom>
          <a:solidFill>
            <a:schemeClr val="tx1"/>
          </a:solidFill>
        </p:spPr>
        <p:txBody>
          <a:bodyPr wrap="square" rtlCol="0">
            <a:spAutoFit/>
          </a:bodyPr>
          <a:lstStyle/>
          <a:p>
            <a:pPr marL="176213"/>
            <a:r>
              <a:rPr lang="en-US" sz="2000" b="1" i="1" dirty="0">
                <a:solidFill>
                  <a:srgbClr val="005288"/>
                </a:solidFill>
                <a:latin typeface="+mn-lt"/>
              </a:rPr>
              <a:t>How do I gain access to CFATS information on the CISA Gateway?</a:t>
            </a:r>
          </a:p>
        </p:txBody>
      </p:sp>
      <p:sp>
        <p:nvSpPr>
          <p:cNvPr id="8" name="Rectangle 24">
            <a:extLst>
              <a:ext uri="{FF2B5EF4-FFF2-40B4-BE49-F238E27FC236}">
                <a16:creationId xmlns:a16="http://schemas.microsoft.com/office/drawing/2014/main" id="{C5F6CF3B-F374-4E2B-9374-6C1EE03CE5AE}"/>
              </a:ext>
            </a:extLst>
          </p:cNvPr>
          <p:cNvSpPr>
            <a:spLocks noChangeArrowheads="1"/>
          </p:cNvSpPr>
          <p:nvPr/>
        </p:nvSpPr>
        <p:spPr bwMode="auto">
          <a:xfrm>
            <a:off x="1874983" y="4916340"/>
            <a:ext cx="85566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2000" dirty="0">
                <a:solidFill>
                  <a:srgbClr val="000000"/>
                </a:solidFill>
                <a:latin typeface="+mn-lt"/>
              </a:rPr>
              <a:t>Visit </a:t>
            </a:r>
            <a:r>
              <a:rPr lang="en-US" sz="2000" dirty="0">
                <a:solidFill>
                  <a:srgbClr val="000000"/>
                </a:solidFill>
                <a:hlinkClick r:id="rId2"/>
              </a:rPr>
              <a:t>cisa.gov/cfats-eo13650</a:t>
            </a:r>
            <a:r>
              <a:rPr lang="en-US" sz="2000" dirty="0">
                <a:solidFill>
                  <a:srgbClr val="000000"/>
                </a:solidFill>
              </a:rPr>
              <a:t> for more information and to request access.</a:t>
            </a:r>
            <a:r>
              <a:rPr lang="en-US" altLang="en-US" sz="2000" dirty="0">
                <a:solidFill>
                  <a:srgbClr val="000000"/>
                </a:solidFill>
                <a:latin typeface="+mn-lt"/>
              </a:rPr>
              <a:t> </a:t>
            </a:r>
          </a:p>
        </p:txBody>
      </p:sp>
    </p:spTree>
    <p:extLst>
      <p:ext uri="{BB962C8B-B14F-4D97-AF65-F5344CB8AC3E}">
        <p14:creationId xmlns:p14="http://schemas.microsoft.com/office/powerpoint/2010/main" val="1347128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a:t>Chemical Security Inspectors</a:t>
            </a:r>
          </a:p>
        </p:txBody>
      </p:sp>
      <p:pic>
        <p:nvPicPr>
          <p:cNvPr id="7" name="Picture 6">
            <a:extLst>
              <a:ext uri="{FF2B5EF4-FFF2-40B4-BE49-F238E27FC236}">
                <a16:creationId xmlns:a16="http://schemas.microsoft.com/office/drawing/2014/main" id="{9351872C-F236-4E1E-A2E5-CAB94F68179A}"/>
              </a:ext>
            </a:extLst>
          </p:cNvPr>
          <p:cNvPicPr>
            <a:picLocks noChangeAspect="1"/>
          </p:cNvPicPr>
          <p:nvPr/>
        </p:nvPicPr>
        <p:blipFill rotWithShape="1">
          <a:blip r:embed="rId3"/>
          <a:srcRect l="17690" t="16747"/>
          <a:stretch/>
        </p:blipFill>
        <p:spPr>
          <a:xfrm>
            <a:off x="6297877" y="2288300"/>
            <a:ext cx="5781900" cy="3297568"/>
          </a:xfrm>
          <a:prstGeom prst="rect">
            <a:avLst/>
          </a:prstGeom>
        </p:spPr>
      </p:pic>
      <p:sp>
        <p:nvSpPr>
          <p:cNvPr id="4" name="Slide Number Placeholder 3"/>
          <p:cNvSpPr>
            <a:spLocks noGrp="1"/>
          </p:cNvSpPr>
          <p:nvPr>
            <p:ph type="sldNum" sz="quarter" idx="10"/>
          </p:nvPr>
        </p:nvSpPr>
        <p:spPr/>
        <p:txBody>
          <a:bodyPr/>
          <a:lstStyle/>
          <a:p>
            <a:pPr>
              <a:defRPr/>
            </a:pPr>
            <a:fld id="{468F1036-6A72-48E9-9E30-7178FD876486}" type="slidenum">
              <a:rPr lang="en-US" altLang="en-US" smtClean="0"/>
              <a:pPr>
                <a:defRPr/>
              </a:pPr>
              <a:t>14</a:t>
            </a:fld>
            <a:endParaRPr lang="en-US" altLang="en-US"/>
          </a:p>
        </p:txBody>
      </p:sp>
      <p:sp>
        <p:nvSpPr>
          <p:cNvPr id="5" name="Content Placeholder 3"/>
          <p:cNvSpPr txBox="1">
            <a:spLocks/>
          </p:cNvSpPr>
          <p:nvPr/>
        </p:nvSpPr>
        <p:spPr>
          <a:xfrm>
            <a:off x="609600" y="1066800"/>
            <a:ext cx="6779172" cy="4592638"/>
          </a:xfrm>
          <a:prstGeom prst="rect">
            <a:avLst/>
          </a:prstGeom>
        </p:spPr>
        <p:txBody>
          <a:bodyPr/>
          <a:lstStyle>
            <a:lvl1pPr marL="233363" indent="-233363" algn="l" rtl="0" eaLnBrk="0" fontAlgn="base" hangingPunct="0">
              <a:spcBef>
                <a:spcPct val="60000"/>
              </a:spcBef>
              <a:spcAft>
                <a:spcPct val="0"/>
              </a:spcAft>
              <a:buClr>
                <a:schemeClr val="bg2"/>
              </a:buClr>
              <a:buFont typeface="Wingdings" pitchFamily="2" charset="2"/>
              <a:buChar char="§"/>
              <a:defRPr sz="2200">
                <a:solidFill>
                  <a:srgbClr val="333333"/>
                </a:solidFill>
                <a:latin typeface="+mn-lt"/>
                <a:ea typeface="+mn-ea"/>
                <a:cs typeface="+mn-cs"/>
              </a:defRPr>
            </a:lvl1pPr>
            <a:lvl2pPr marL="571500" indent="-223838" algn="l" rtl="0" eaLnBrk="0" fontAlgn="base" hangingPunct="0">
              <a:spcBef>
                <a:spcPct val="30000"/>
              </a:spcBef>
              <a:spcAft>
                <a:spcPct val="0"/>
              </a:spcAft>
              <a:buClr>
                <a:schemeClr val="bg2"/>
              </a:buClr>
              <a:buFont typeface="Wingdings" pitchFamily="2" charset="2"/>
              <a:buChar char="§"/>
              <a:defRPr sz="2000">
                <a:solidFill>
                  <a:srgbClr val="333333"/>
                </a:solidFill>
                <a:latin typeface="+mn-lt"/>
              </a:defRPr>
            </a:lvl2pPr>
            <a:lvl3pPr marL="909638" indent="-222250" algn="l" rtl="0" eaLnBrk="0" fontAlgn="base" hangingPunct="0">
              <a:spcBef>
                <a:spcPct val="30000"/>
              </a:spcBef>
              <a:spcAft>
                <a:spcPct val="0"/>
              </a:spcAft>
              <a:buClr>
                <a:schemeClr val="bg2"/>
              </a:buClr>
              <a:buFont typeface="Wingdings" pitchFamily="2" charset="2"/>
              <a:buChar char="§"/>
              <a:defRPr sz="2000">
                <a:solidFill>
                  <a:srgbClr val="333333"/>
                </a:solidFill>
                <a:latin typeface="+mn-lt"/>
              </a:defRPr>
            </a:lvl3pPr>
            <a:lvl4pPr marL="1258888" indent="-231775" algn="l" rtl="0" eaLnBrk="0" fontAlgn="base" hangingPunct="0">
              <a:spcBef>
                <a:spcPct val="30000"/>
              </a:spcBef>
              <a:spcAft>
                <a:spcPct val="0"/>
              </a:spcAft>
              <a:buClr>
                <a:schemeClr val="bg2"/>
              </a:buClr>
              <a:buFont typeface="Wingdings" pitchFamily="2" charset="2"/>
              <a:buChar char="§"/>
              <a:defRPr sz="2000">
                <a:solidFill>
                  <a:srgbClr val="333333"/>
                </a:solidFill>
                <a:latin typeface="+mn-lt"/>
              </a:defRPr>
            </a:lvl4pPr>
            <a:lvl5pPr marL="1598613" indent="-222250" algn="l" rtl="0" eaLnBrk="0" fontAlgn="base" hangingPunct="0">
              <a:spcBef>
                <a:spcPct val="30000"/>
              </a:spcBef>
              <a:spcAft>
                <a:spcPct val="0"/>
              </a:spcAft>
              <a:buClr>
                <a:schemeClr val="bg2"/>
              </a:buClr>
              <a:buFont typeface="Wingdings" pitchFamily="2" charset="2"/>
              <a:buChar char="§"/>
              <a:defRPr sz="2000">
                <a:solidFill>
                  <a:srgbClr val="333333"/>
                </a:solidFill>
                <a:latin typeface="+mn-lt"/>
              </a:defRPr>
            </a:lvl5pPr>
            <a:lvl6pPr marL="20558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6pPr>
            <a:lvl7pPr marL="25130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7pPr>
            <a:lvl8pPr marL="29702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8pPr>
            <a:lvl9pPr marL="34274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9pPr>
          </a:lstStyle>
          <a:p>
            <a:pPr>
              <a:buClr>
                <a:srgbClr val="363636"/>
              </a:buClr>
              <a:defRPr/>
            </a:pPr>
            <a:r>
              <a:rPr lang="en-US" sz="2000" kern="0"/>
              <a:t> </a:t>
            </a:r>
            <a:r>
              <a:rPr lang="en-US" sz="2000" kern="0">
                <a:solidFill>
                  <a:srgbClr val="000000"/>
                </a:solidFill>
              </a:rPr>
              <a:t>Chemical Security Inspectors in all 50 states</a:t>
            </a:r>
          </a:p>
          <a:p>
            <a:pPr lvl="1">
              <a:buClr>
                <a:srgbClr val="363636"/>
              </a:buClr>
              <a:defRPr/>
            </a:pPr>
            <a:r>
              <a:rPr lang="en-US" kern="0">
                <a:solidFill>
                  <a:srgbClr val="000000"/>
                </a:solidFill>
              </a:rPr>
              <a:t>More than 150 CSIs</a:t>
            </a:r>
          </a:p>
          <a:p>
            <a:pPr lvl="1">
              <a:spcAft>
                <a:spcPts val="1200"/>
              </a:spcAft>
              <a:buClr>
                <a:srgbClr val="363636"/>
              </a:buClr>
              <a:defRPr/>
            </a:pPr>
            <a:r>
              <a:rPr lang="en-US" kern="0">
                <a:solidFill>
                  <a:srgbClr val="000000"/>
                </a:solidFill>
              </a:rPr>
              <a:t>Organized into teams in each of the 10 federal regions</a:t>
            </a:r>
          </a:p>
          <a:p>
            <a:pPr>
              <a:buClr>
                <a:srgbClr val="363636"/>
              </a:buClr>
              <a:defRPr/>
            </a:pPr>
            <a:r>
              <a:rPr lang="en-US" sz="2000" kern="0">
                <a:solidFill>
                  <a:srgbClr val="000000"/>
                </a:solidFill>
              </a:rPr>
              <a:t>CSIs conduct:</a:t>
            </a:r>
          </a:p>
          <a:p>
            <a:pPr lvl="1">
              <a:buClr>
                <a:srgbClr val="363636"/>
              </a:buClr>
              <a:defRPr/>
            </a:pPr>
            <a:r>
              <a:rPr lang="en-US" kern="0">
                <a:solidFill>
                  <a:srgbClr val="000000"/>
                </a:solidFill>
              </a:rPr>
              <a:t>Authorization Inspections</a:t>
            </a:r>
          </a:p>
          <a:p>
            <a:pPr lvl="1">
              <a:buClr>
                <a:srgbClr val="363636"/>
              </a:buClr>
              <a:defRPr/>
            </a:pPr>
            <a:r>
              <a:rPr lang="en-US" kern="0">
                <a:solidFill>
                  <a:srgbClr val="000000"/>
                </a:solidFill>
              </a:rPr>
              <a:t>Compliance Assistant Visits</a:t>
            </a:r>
          </a:p>
          <a:p>
            <a:pPr lvl="1">
              <a:buClr>
                <a:srgbClr val="363636"/>
              </a:buClr>
              <a:defRPr/>
            </a:pPr>
            <a:r>
              <a:rPr lang="en-US" kern="0">
                <a:solidFill>
                  <a:srgbClr val="000000"/>
                </a:solidFill>
              </a:rPr>
              <a:t>Compliance Inspections</a:t>
            </a:r>
          </a:p>
          <a:p>
            <a:pPr lvl="1">
              <a:spcAft>
                <a:spcPts val="1200"/>
              </a:spcAft>
              <a:buClr>
                <a:srgbClr val="363636"/>
              </a:buClr>
              <a:defRPr/>
            </a:pPr>
            <a:r>
              <a:rPr lang="en-US" kern="0">
                <a:solidFill>
                  <a:srgbClr val="000000"/>
                </a:solidFill>
              </a:rPr>
              <a:t>Stakeholder outreach</a:t>
            </a:r>
          </a:p>
          <a:p>
            <a:pPr>
              <a:buClr>
                <a:srgbClr val="363636"/>
              </a:buClr>
              <a:defRPr/>
            </a:pPr>
            <a:r>
              <a:rPr lang="en-US" sz="2000" kern="0">
                <a:solidFill>
                  <a:srgbClr val="000000"/>
                </a:solidFill>
              </a:rPr>
              <a:t>CSIs also attend meetings with federal, state, local, and private industry members </a:t>
            </a:r>
          </a:p>
        </p:txBody>
      </p:sp>
    </p:spTree>
    <p:extLst>
      <p:ext uri="{BB962C8B-B14F-4D97-AF65-F5344CB8AC3E}">
        <p14:creationId xmlns:p14="http://schemas.microsoft.com/office/powerpoint/2010/main" val="1857769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a:extLst>
              <a:ext uri="{FF2B5EF4-FFF2-40B4-BE49-F238E27FC236}">
                <a16:creationId xmlns:a16="http://schemas.microsoft.com/office/drawing/2014/main" id="{47E89F34-D37D-4E31-A277-33D643F46688}"/>
              </a:ext>
            </a:extLst>
          </p:cNvPr>
          <p:cNvSpPr/>
          <p:nvPr/>
        </p:nvSpPr>
        <p:spPr bwMode="auto">
          <a:xfrm>
            <a:off x="-349768" y="1099226"/>
            <a:ext cx="1495655" cy="1400783"/>
          </a:xfrm>
          <a:prstGeom prst="hexagon">
            <a:avLst/>
          </a:prstGeom>
          <a:solidFill>
            <a:srgbClr val="FFFFFF">
              <a:alpha val="58039"/>
            </a:srgbClr>
          </a:solidFill>
          <a:ln w="57150" cap="flat" cmpd="sng" algn="ctr">
            <a:solidFill>
              <a:srgbClr val="00528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5" name="Hexagon 4">
            <a:extLst>
              <a:ext uri="{FF2B5EF4-FFF2-40B4-BE49-F238E27FC236}">
                <a16:creationId xmlns:a16="http://schemas.microsoft.com/office/drawing/2014/main" id="{443EEDC4-04A4-47D4-89BA-E4F36F83D275}"/>
              </a:ext>
            </a:extLst>
          </p:cNvPr>
          <p:cNvSpPr/>
          <p:nvPr/>
        </p:nvSpPr>
        <p:spPr bwMode="auto">
          <a:xfrm>
            <a:off x="862946" y="1828801"/>
            <a:ext cx="1495655" cy="1400783"/>
          </a:xfrm>
          <a:prstGeom prst="hexagon">
            <a:avLst/>
          </a:prstGeom>
          <a:solidFill>
            <a:srgbClr val="FFFFFF">
              <a:alpha val="58039"/>
            </a:srgbClr>
          </a:solidFill>
          <a:ln w="57150" cap="flat" cmpd="sng" algn="ctr">
            <a:solidFill>
              <a:srgbClr val="00528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6" name="Hexagon 5">
            <a:extLst>
              <a:ext uri="{FF2B5EF4-FFF2-40B4-BE49-F238E27FC236}">
                <a16:creationId xmlns:a16="http://schemas.microsoft.com/office/drawing/2014/main" id="{A619C3BA-7A33-41A8-8DC1-B33E8BF1AA08}"/>
              </a:ext>
            </a:extLst>
          </p:cNvPr>
          <p:cNvSpPr/>
          <p:nvPr/>
        </p:nvSpPr>
        <p:spPr bwMode="auto">
          <a:xfrm>
            <a:off x="853217" y="350195"/>
            <a:ext cx="1495655" cy="1400783"/>
          </a:xfrm>
          <a:prstGeom prst="hexagon">
            <a:avLst/>
          </a:prstGeom>
          <a:solidFill>
            <a:srgbClr val="FFFFFF">
              <a:alpha val="58039"/>
            </a:srgbClr>
          </a:solidFill>
          <a:ln w="57150" cap="flat" cmpd="sng" algn="ctr">
            <a:solidFill>
              <a:srgbClr val="00528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0" name="Title 2">
            <a:extLst>
              <a:ext uri="{FF2B5EF4-FFF2-40B4-BE49-F238E27FC236}">
                <a16:creationId xmlns:a16="http://schemas.microsoft.com/office/drawing/2014/main" id="{B7E85598-7A31-4ADF-8124-2C628A7463AC}"/>
              </a:ext>
            </a:extLst>
          </p:cNvPr>
          <p:cNvSpPr txBox="1">
            <a:spLocks/>
          </p:cNvSpPr>
          <p:nvPr/>
        </p:nvSpPr>
        <p:spPr>
          <a:xfrm>
            <a:off x="0" y="0"/>
            <a:ext cx="12192000" cy="1143000"/>
          </a:xfrm>
          <a:prstGeom prst="rect">
            <a:avLst/>
          </a:prstGeom>
        </p:spPr>
        <p:txBody>
          <a:bodyPr anchor="ctr"/>
          <a:lstStyle>
            <a:lvl1pPr algn="l" rtl="0" eaLnBrk="1" fontAlgn="base" hangingPunct="1">
              <a:spcBef>
                <a:spcPct val="0"/>
              </a:spcBef>
              <a:spcAft>
                <a:spcPct val="0"/>
              </a:spcAft>
              <a:defRPr sz="4200">
                <a:solidFill>
                  <a:srgbClr val="005288"/>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4200">
                <a:solidFill>
                  <a:srgbClr val="000063"/>
                </a:solidFill>
                <a:latin typeface="Times New Roman" pitchFamily="18" charset="0"/>
              </a:defRPr>
            </a:lvl6pPr>
            <a:lvl7pPr marL="914400" algn="l" rtl="0" eaLnBrk="1" fontAlgn="base" hangingPunct="1">
              <a:spcBef>
                <a:spcPct val="0"/>
              </a:spcBef>
              <a:spcAft>
                <a:spcPct val="0"/>
              </a:spcAft>
              <a:defRPr sz="4200">
                <a:solidFill>
                  <a:srgbClr val="000063"/>
                </a:solidFill>
                <a:latin typeface="Times New Roman" pitchFamily="18" charset="0"/>
              </a:defRPr>
            </a:lvl7pPr>
            <a:lvl8pPr marL="1371600" algn="l" rtl="0" eaLnBrk="1" fontAlgn="base" hangingPunct="1">
              <a:spcBef>
                <a:spcPct val="0"/>
              </a:spcBef>
              <a:spcAft>
                <a:spcPct val="0"/>
              </a:spcAft>
              <a:defRPr sz="4200">
                <a:solidFill>
                  <a:srgbClr val="000063"/>
                </a:solidFill>
                <a:latin typeface="Times New Roman" pitchFamily="18" charset="0"/>
              </a:defRPr>
            </a:lvl8pPr>
            <a:lvl9pPr marL="1828800" algn="l" rtl="0" eaLnBrk="1" fontAlgn="base" hangingPunct="1">
              <a:spcBef>
                <a:spcPct val="0"/>
              </a:spcBef>
              <a:spcAft>
                <a:spcPct val="0"/>
              </a:spcAft>
              <a:defRPr sz="4200">
                <a:solidFill>
                  <a:srgbClr val="000063"/>
                </a:solidFill>
                <a:latin typeface="Times New Roman" pitchFamily="18" charset="0"/>
              </a:defRPr>
            </a:lvl9pPr>
          </a:lstStyle>
          <a:p>
            <a:pPr defTabSz="914400"/>
            <a:endParaRPr lang="en-US" b="1">
              <a:solidFill>
                <a:schemeClr val="tx1"/>
              </a:solidFill>
            </a:endParaRPr>
          </a:p>
        </p:txBody>
      </p:sp>
      <p:cxnSp>
        <p:nvCxnSpPr>
          <p:cNvPr id="12" name="Straight Connector 11">
            <a:extLst>
              <a:ext uri="{FF2B5EF4-FFF2-40B4-BE49-F238E27FC236}">
                <a16:creationId xmlns:a16="http://schemas.microsoft.com/office/drawing/2014/main" id="{FB22DFAD-073D-45DF-B979-47161F271B35}"/>
              </a:ext>
            </a:extLst>
          </p:cNvPr>
          <p:cNvCxnSpPr/>
          <p:nvPr/>
        </p:nvCxnSpPr>
        <p:spPr bwMode="auto">
          <a:xfrm>
            <a:off x="2879386" y="1084635"/>
            <a:ext cx="7733489"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13" name="Hexagon 12">
            <a:extLst>
              <a:ext uri="{FF2B5EF4-FFF2-40B4-BE49-F238E27FC236}">
                <a16:creationId xmlns:a16="http://schemas.microsoft.com/office/drawing/2014/main" id="{B266DAB2-64A2-482D-AC8A-6661480F7EBD}"/>
              </a:ext>
            </a:extLst>
          </p:cNvPr>
          <p:cNvSpPr/>
          <p:nvPr/>
        </p:nvSpPr>
        <p:spPr bwMode="auto">
          <a:xfrm>
            <a:off x="9850458" y="4481209"/>
            <a:ext cx="1495655" cy="1400783"/>
          </a:xfrm>
          <a:prstGeom prst="hexagon">
            <a:avLst/>
          </a:prstGeom>
          <a:solidFill>
            <a:srgbClr val="FFFFFF">
              <a:alpha val="58039"/>
            </a:srgbClr>
          </a:solidFill>
          <a:ln w="57150" cap="flat" cmpd="sng" algn="ctr">
            <a:solidFill>
              <a:srgbClr val="00528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4" name="Hexagon 13">
            <a:extLst>
              <a:ext uri="{FF2B5EF4-FFF2-40B4-BE49-F238E27FC236}">
                <a16:creationId xmlns:a16="http://schemas.microsoft.com/office/drawing/2014/main" id="{FA4496EC-5FEA-442F-B27F-1A55D8B29A3E}"/>
              </a:ext>
            </a:extLst>
          </p:cNvPr>
          <p:cNvSpPr/>
          <p:nvPr/>
        </p:nvSpPr>
        <p:spPr bwMode="auto">
          <a:xfrm>
            <a:off x="11063172" y="5210784"/>
            <a:ext cx="1495655" cy="1400783"/>
          </a:xfrm>
          <a:prstGeom prst="hexagon">
            <a:avLst/>
          </a:prstGeom>
          <a:solidFill>
            <a:srgbClr val="FFFFFF">
              <a:alpha val="58039"/>
            </a:srgbClr>
          </a:solidFill>
          <a:ln w="57150" cap="flat" cmpd="sng" algn="ctr">
            <a:solidFill>
              <a:srgbClr val="00528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5" name="Hexagon 14">
            <a:extLst>
              <a:ext uri="{FF2B5EF4-FFF2-40B4-BE49-F238E27FC236}">
                <a16:creationId xmlns:a16="http://schemas.microsoft.com/office/drawing/2014/main" id="{819F647E-962E-4931-94DD-5769380B8B62}"/>
              </a:ext>
            </a:extLst>
          </p:cNvPr>
          <p:cNvSpPr/>
          <p:nvPr/>
        </p:nvSpPr>
        <p:spPr bwMode="auto">
          <a:xfrm>
            <a:off x="11053443" y="3732178"/>
            <a:ext cx="1495655" cy="1400783"/>
          </a:xfrm>
          <a:prstGeom prst="hexagon">
            <a:avLst/>
          </a:prstGeom>
          <a:solidFill>
            <a:srgbClr val="FFFFFF">
              <a:alpha val="58039"/>
            </a:srgbClr>
          </a:solidFill>
          <a:ln w="57150" cap="flat" cmpd="sng" algn="ctr">
            <a:solidFill>
              <a:srgbClr val="00528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7" name="TextBox 16">
            <a:extLst>
              <a:ext uri="{FF2B5EF4-FFF2-40B4-BE49-F238E27FC236}">
                <a16:creationId xmlns:a16="http://schemas.microsoft.com/office/drawing/2014/main" id="{CD085E8E-D762-4C5B-B6C4-A8C9E15C8487}"/>
              </a:ext>
            </a:extLst>
          </p:cNvPr>
          <p:cNvSpPr txBox="1"/>
          <p:nvPr/>
        </p:nvSpPr>
        <p:spPr>
          <a:xfrm>
            <a:off x="2801565" y="1421196"/>
            <a:ext cx="8544548" cy="1015663"/>
          </a:xfrm>
          <a:prstGeom prst="rect">
            <a:avLst/>
          </a:prstGeom>
          <a:noFill/>
        </p:spPr>
        <p:txBody>
          <a:bodyPr wrap="square" rtlCol="0">
            <a:spAutoFit/>
          </a:bodyPr>
          <a:lstStyle/>
          <a:p>
            <a:pPr defTabSz="914400" fontAlgn="base">
              <a:spcBef>
                <a:spcPct val="0"/>
              </a:spcBef>
              <a:spcAft>
                <a:spcPct val="0"/>
              </a:spcAft>
            </a:pPr>
            <a:r>
              <a:rPr lang="en-US" sz="6000" b="1" kern="0">
                <a:latin typeface="Arial" panose="020B0604020202020204" pitchFamily="34" charset="0"/>
                <a:ea typeface="+mj-ea"/>
                <a:cs typeface="Arial" panose="020B0604020202020204" pitchFamily="34" charset="0"/>
              </a:rPr>
              <a:t>ChemLock</a:t>
            </a:r>
            <a:endParaRPr lang="en-US"/>
          </a:p>
        </p:txBody>
      </p:sp>
    </p:spTree>
    <p:extLst>
      <p:ext uri="{BB962C8B-B14F-4D97-AF65-F5344CB8AC3E}">
        <p14:creationId xmlns:p14="http://schemas.microsoft.com/office/powerpoint/2010/main" val="658469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673E2E2-EDDF-46F1-9589-38CF12A0D392}"/>
              </a:ext>
            </a:extLst>
          </p:cNvPr>
          <p:cNvSpPr>
            <a:spLocks noGrp="1"/>
          </p:cNvSpPr>
          <p:nvPr>
            <p:ph type="sldNum" sz="quarter" idx="10"/>
          </p:nvPr>
        </p:nvSpPr>
        <p:spPr/>
        <p:txBody>
          <a:bodyPr/>
          <a:lstStyle/>
          <a:p>
            <a:pPr>
              <a:defRPr/>
            </a:pPr>
            <a:fld id="{92DA1020-C785-0A4B-99D6-E80BD29020BD}" type="slidenum">
              <a:rPr lang="en-US" altLang="en-US" smtClean="0"/>
              <a:pPr>
                <a:defRPr/>
              </a:pPr>
              <a:t>16</a:t>
            </a:fld>
            <a:endParaRPr lang="en-US" altLang="en-US"/>
          </a:p>
        </p:txBody>
      </p:sp>
      <p:pic>
        <p:nvPicPr>
          <p:cNvPr id="6" name="Picture 5" descr="A picture containing text, clipart, sign&#10;&#10;Description automatically generated">
            <a:extLst>
              <a:ext uri="{FF2B5EF4-FFF2-40B4-BE49-F238E27FC236}">
                <a16:creationId xmlns:a16="http://schemas.microsoft.com/office/drawing/2014/main" id="{EADEEF1D-B0ED-45FF-96DC-CFA028842F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1505" y="1400892"/>
            <a:ext cx="8377485" cy="1909573"/>
          </a:xfrm>
          <a:prstGeom prst="rect">
            <a:avLst/>
          </a:prstGeom>
        </p:spPr>
      </p:pic>
      <p:sp>
        <p:nvSpPr>
          <p:cNvPr id="7" name="TextBox 6">
            <a:extLst>
              <a:ext uri="{FF2B5EF4-FFF2-40B4-BE49-F238E27FC236}">
                <a16:creationId xmlns:a16="http://schemas.microsoft.com/office/drawing/2014/main" id="{FFBD61CC-CAB3-437E-8F5B-97867EABD46B}"/>
              </a:ext>
            </a:extLst>
          </p:cNvPr>
          <p:cNvSpPr txBox="1"/>
          <p:nvPr/>
        </p:nvSpPr>
        <p:spPr>
          <a:xfrm>
            <a:off x="1695450" y="3429000"/>
            <a:ext cx="6096000" cy="646331"/>
          </a:xfrm>
          <a:prstGeom prst="rect">
            <a:avLst/>
          </a:prstGeom>
          <a:noFill/>
        </p:spPr>
        <p:txBody>
          <a:bodyPr wrap="square">
            <a:spAutoFit/>
          </a:bodyPr>
          <a:lstStyle/>
          <a:p>
            <a:r>
              <a:rPr lang="en-US" sz="3600">
                <a:solidFill>
                  <a:srgbClr val="005288"/>
                </a:solidFill>
              </a:rPr>
              <a:t>Know your </a:t>
            </a:r>
            <a:r>
              <a:rPr lang="en-US" sz="3600" b="1">
                <a:solidFill>
                  <a:srgbClr val="005288"/>
                </a:solidFill>
              </a:rPr>
              <a:t>chemicals.</a:t>
            </a:r>
          </a:p>
        </p:txBody>
      </p:sp>
      <p:sp>
        <p:nvSpPr>
          <p:cNvPr id="8" name="TextBox 7">
            <a:extLst>
              <a:ext uri="{FF2B5EF4-FFF2-40B4-BE49-F238E27FC236}">
                <a16:creationId xmlns:a16="http://schemas.microsoft.com/office/drawing/2014/main" id="{AB76C0CA-5537-4CC0-A531-4384A4EEA14C}"/>
              </a:ext>
            </a:extLst>
          </p:cNvPr>
          <p:cNvSpPr txBox="1"/>
          <p:nvPr/>
        </p:nvSpPr>
        <p:spPr>
          <a:xfrm>
            <a:off x="2533650" y="4088777"/>
            <a:ext cx="7772400" cy="646331"/>
          </a:xfrm>
          <a:prstGeom prst="rect">
            <a:avLst/>
          </a:prstGeom>
          <a:noFill/>
        </p:spPr>
        <p:txBody>
          <a:bodyPr wrap="square">
            <a:spAutoFit/>
          </a:bodyPr>
          <a:lstStyle/>
          <a:p>
            <a:pPr algn="r"/>
            <a:r>
              <a:rPr lang="en-US" sz="3600" b="1">
                <a:solidFill>
                  <a:srgbClr val="005288"/>
                </a:solidFill>
              </a:rPr>
              <a:t>Lock </a:t>
            </a:r>
            <a:r>
              <a:rPr lang="en-US" sz="3600">
                <a:solidFill>
                  <a:srgbClr val="005288"/>
                </a:solidFill>
              </a:rPr>
              <a:t>in your security posture.</a:t>
            </a:r>
          </a:p>
        </p:txBody>
      </p:sp>
      <p:sp>
        <p:nvSpPr>
          <p:cNvPr id="9" name="Rectangle 8">
            <a:extLst>
              <a:ext uri="{FF2B5EF4-FFF2-40B4-BE49-F238E27FC236}">
                <a16:creationId xmlns:a16="http://schemas.microsoft.com/office/drawing/2014/main" id="{CE92E09B-BAD5-4DA4-99E1-7A32099B48EA}"/>
              </a:ext>
            </a:extLst>
          </p:cNvPr>
          <p:cNvSpPr/>
          <p:nvPr/>
        </p:nvSpPr>
        <p:spPr bwMode="auto">
          <a:xfrm>
            <a:off x="1304931" y="5753099"/>
            <a:ext cx="3638543" cy="835659"/>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atin typeface="Arial" charset="0"/>
            </a:endParaRPr>
          </a:p>
        </p:txBody>
      </p:sp>
    </p:spTree>
    <p:extLst>
      <p:ext uri="{BB962C8B-B14F-4D97-AF65-F5344CB8AC3E}">
        <p14:creationId xmlns:p14="http://schemas.microsoft.com/office/powerpoint/2010/main" val="3952442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55A02EB-8DA4-4325-AB00-D34ED74F5F49}"/>
              </a:ext>
            </a:extLst>
          </p:cNvPr>
          <p:cNvSpPr>
            <a:spLocks noGrp="1"/>
          </p:cNvSpPr>
          <p:nvPr>
            <p:ph type="sldNum" sz="quarter" idx="10"/>
          </p:nvPr>
        </p:nvSpPr>
        <p:spPr/>
        <p:txBody>
          <a:bodyPr/>
          <a:lstStyle/>
          <a:p>
            <a:pPr>
              <a:defRPr/>
            </a:pPr>
            <a:fld id="{92DA1020-C785-0A4B-99D6-E80BD29020BD}" type="slidenum">
              <a:rPr lang="en-US" altLang="en-US" smtClean="0"/>
              <a:pPr>
                <a:defRPr/>
              </a:pPr>
              <a:t>17</a:t>
            </a:fld>
            <a:endParaRPr lang="en-US" altLang="en-US"/>
          </a:p>
        </p:txBody>
      </p:sp>
      <p:sp>
        <p:nvSpPr>
          <p:cNvPr id="28" name="Title 1">
            <a:extLst>
              <a:ext uri="{FF2B5EF4-FFF2-40B4-BE49-F238E27FC236}">
                <a16:creationId xmlns:a16="http://schemas.microsoft.com/office/drawing/2014/main" id="{772D20D8-CFDB-478F-901C-3A21FB1D9679}"/>
              </a:ext>
            </a:extLst>
          </p:cNvPr>
          <p:cNvSpPr>
            <a:spLocks noGrp="1"/>
          </p:cNvSpPr>
          <p:nvPr>
            <p:ph type="ctrTitle"/>
          </p:nvPr>
        </p:nvSpPr>
        <p:spPr>
          <a:xfrm>
            <a:off x="0" y="0"/>
            <a:ext cx="12192000" cy="1143000"/>
          </a:xfrm>
        </p:spPr>
        <p:txBody>
          <a:bodyPr/>
          <a:lstStyle/>
          <a:p>
            <a:r>
              <a:rPr lang="en-US" sz="3600"/>
              <a:t>ChemLock Services and Tools</a:t>
            </a:r>
          </a:p>
        </p:txBody>
      </p:sp>
      <p:pic>
        <p:nvPicPr>
          <p:cNvPr id="4" name="Picture 3">
            <a:extLst>
              <a:ext uri="{FF2B5EF4-FFF2-40B4-BE49-F238E27FC236}">
                <a16:creationId xmlns:a16="http://schemas.microsoft.com/office/drawing/2014/main" id="{E7C2A7F7-38C6-40C6-A24A-AFE120BBB2F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83185" y="3394225"/>
            <a:ext cx="3430981" cy="772220"/>
          </a:xfrm>
          <a:prstGeom prst="rect">
            <a:avLst/>
          </a:prstGeom>
        </p:spPr>
      </p:pic>
      <p:pic>
        <p:nvPicPr>
          <p:cNvPr id="7" name="Picture 6">
            <a:extLst>
              <a:ext uri="{FF2B5EF4-FFF2-40B4-BE49-F238E27FC236}">
                <a16:creationId xmlns:a16="http://schemas.microsoft.com/office/drawing/2014/main" id="{111E9915-2CBE-4010-AE60-64D23F69372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80613" y="1162893"/>
            <a:ext cx="4107188" cy="901635"/>
          </a:xfrm>
          <a:prstGeom prst="rect">
            <a:avLst/>
          </a:prstGeom>
        </p:spPr>
      </p:pic>
      <p:pic>
        <p:nvPicPr>
          <p:cNvPr id="10" name="Picture 9">
            <a:extLst>
              <a:ext uri="{FF2B5EF4-FFF2-40B4-BE49-F238E27FC236}">
                <a16:creationId xmlns:a16="http://schemas.microsoft.com/office/drawing/2014/main" id="{89F1FB21-E46F-483B-90D9-AD740EF5686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673437" y="1171200"/>
            <a:ext cx="4062861" cy="909171"/>
          </a:xfrm>
          <a:prstGeom prst="rect">
            <a:avLst/>
          </a:prstGeom>
        </p:spPr>
      </p:pic>
      <p:pic>
        <p:nvPicPr>
          <p:cNvPr id="12" name="Picture 11">
            <a:extLst>
              <a:ext uri="{FF2B5EF4-FFF2-40B4-BE49-F238E27FC236}">
                <a16:creationId xmlns:a16="http://schemas.microsoft.com/office/drawing/2014/main" id="{ECE5C388-A6C0-4E03-869B-D134C5B88B4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4276728" y="3393576"/>
            <a:ext cx="3430981" cy="766643"/>
          </a:xfrm>
          <a:prstGeom prst="rect">
            <a:avLst/>
          </a:prstGeom>
        </p:spPr>
      </p:pic>
      <p:sp>
        <p:nvSpPr>
          <p:cNvPr id="16" name="TextBox 15">
            <a:extLst>
              <a:ext uri="{FF2B5EF4-FFF2-40B4-BE49-F238E27FC236}">
                <a16:creationId xmlns:a16="http://schemas.microsoft.com/office/drawing/2014/main" id="{473B4CAA-6F72-4666-AFD8-08C89B865B2F}"/>
              </a:ext>
            </a:extLst>
          </p:cNvPr>
          <p:cNvSpPr txBox="1"/>
          <p:nvPr/>
        </p:nvSpPr>
        <p:spPr>
          <a:xfrm>
            <a:off x="983359" y="2136594"/>
            <a:ext cx="4575308" cy="1077218"/>
          </a:xfrm>
          <a:prstGeom prst="rect">
            <a:avLst/>
          </a:prstGeom>
          <a:noFill/>
        </p:spPr>
        <p:txBody>
          <a:bodyPr wrap="square">
            <a:spAutoFit/>
          </a:bodyPr>
          <a:lstStyle/>
          <a:p>
            <a:pPr marL="284163" indent="-284163">
              <a:spcAft>
                <a:spcPts val="600"/>
              </a:spcAft>
              <a:buFont typeface="Franklin Gothic Book" panose="020B0503020102020204" pitchFamily="34" charset="0"/>
              <a:buChar char="►"/>
            </a:pPr>
            <a:r>
              <a:rPr lang="en-US" sz="1800">
                <a:solidFill>
                  <a:srgbClr val="000000"/>
                </a:solidFill>
              </a:rPr>
              <a:t>Security awareness consultations</a:t>
            </a:r>
          </a:p>
          <a:p>
            <a:pPr marL="284163" indent="-284163">
              <a:spcAft>
                <a:spcPts val="600"/>
              </a:spcAft>
              <a:buFont typeface="Franklin Gothic Book" panose="020B0503020102020204" pitchFamily="34" charset="0"/>
              <a:buChar char="►"/>
            </a:pPr>
            <a:r>
              <a:rPr lang="en-US" sz="1800">
                <a:solidFill>
                  <a:srgbClr val="000000"/>
                </a:solidFill>
              </a:rPr>
              <a:t>Security posture assessment</a:t>
            </a:r>
          </a:p>
          <a:p>
            <a:pPr marL="284163" indent="-284163">
              <a:spcAft>
                <a:spcPts val="600"/>
              </a:spcAft>
              <a:buFont typeface="Franklin Gothic Book" panose="020B0503020102020204" pitchFamily="34" charset="0"/>
              <a:buChar char="►"/>
            </a:pPr>
            <a:r>
              <a:rPr lang="en-US" sz="1800">
                <a:solidFill>
                  <a:srgbClr val="000000"/>
                </a:solidFill>
              </a:rPr>
              <a:t>Actionable security planning</a:t>
            </a:r>
          </a:p>
        </p:txBody>
      </p:sp>
      <p:sp>
        <p:nvSpPr>
          <p:cNvPr id="17" name="TextBox 16">
            <a:extLst>
              <a:ext uri="{FF2B5EF4-FFF2-40B4-BE49-F238E27FC236}">
                <a16:creationId xmlns:a16="http://schemas.microsoft.com/office/drawing/2014/main" id="{2BF21B7D-EDF9-4780-B565-80D19CC801EF}"/>
              </a:ext>
            </a:extLst>
          </p:cNvPr>
          <p:cNvSpPr txBox="1"/>
          <p:nvPr/>
        </p:nvSpPr>
        <p:spPr>
          <a:xfrm>
            <a:off x="6780409" y="2121270"/>
            <a:ext cx="4575308" cy="1077218"/>
          </a:xfrm>
          <a:prstGeom prst="rect">
            <a:avLst/>
          </a:prstGeom>
          <a:noFill/>
        </p:spPr>
        <p:txBody>
          <a:bodyPr wrap="square">
            <a:spAutoFit/>
          </a:bodyPr>
          <a:lstStyle/>
          <a:p>
            <a:pPr marL="284163" indent="-284163">
              <a:spcAft>
                <a:spcPts val="600"/>
              </a:spcAft>
              <a:buFont typeface="Franklin Gothic Book" panose="020B0503020102020204" pitchFamily="34" charset="0"/>
              <a:buChar char="►"/>
            </a:pPr>
            <a:r>
              <a:rPr lang="en-US" sz="1800">
                <a:solidFill>
                  <a:srgbClr val="000000"/>
                </a:solidFill>
              </a:rPr>
              <a:t>Security planning guidance</a:t>
            </a:r>
          </a:p>
          <a:p>
            <a:pPr marL="284163" indent="-284163">
              <a:spcAft>
                <a:spcPts val="600"/>
              </a:spcAft>
              <a:buFont typeface="Franklin Gothic Book" panose="020B0503020102020204" pitchFamily="34" charset="0"/>
              <a:buChar char="►"/>
            </a:pPr>
            <a:r>
              <a:rPr lang="en-US" sz="1800">
                <a:solidFill>
                  <a:srgbClr val="000000"/>
                </a:solidFill>
              </a:rPr>
              <a:t>Security planning template</a:t>
            </a:r>
          </a:p>
          <a:p>
            <a:pPr marL="284163" indent="-284163">
              <a:spcAft>
                <a:spcPts val="600"/>
              </a:spcAft>
              <a:buFont typeface="Franklin Gothic Book" panose="020B0503020102020204" pitchFamily="34" charset="0"/>
              <a:buChar char="►"/>
            </a:pPr>
            <a:r>
              <a:rPr lang="en-US" sz="1800">
                <a:solidFill>
                  <a:srgbClr val="000000"/>
                </a:solidFill>
              </a:rPr>
              <a:t>Fact sheets and best practices </a:t>
            </a:r>
          </a:p>
        </p:txBody>
      </p:sp>
      <p:sp>
        <p:nvSpPr>
          <p:cNvPr id="18" name="TextBox 17">
            <a:extLst>
              <a:ext uri="{FF2B5EF4-FFF2-40B4-BE49-F238E27FC236}">
                <a16:creationId xmlns:a16="http://schemas.microsoft.com/office/drawing/2014/main" id="{DD4DEF88-26A5-4B4E-ACAE-500AB67932E7}"/>
              </a:ext>
            </a:extLst>
          </p:cNvPr>
          <p:cNvSpPr txBox="1"/>
          <p:nvPr/>
        </p:nvSpPr>
        <p:spPr>
          <a:xfrm>
            <a:off x="483185" y="4227734"/>
            <a:ext cx="3540671" cy="1277273"/>
          </a:xfrm>
          <a:prstGeom prst="rect">
            <a:avLst/>
          </a:prstGeom>
          <a:noFill/>
        </p:spPr>
        <p:txBody>
          <a:bodyPr wrap="square">
            <a:spAutoFit/>
          </a:bodyPr>
          <a:lstStyle/>
          <a:p>
            <a:pPr marL="284163" indent="-284163">
              <a:spcAft>
                <a:spcPts val="600"/>
              </a:spcAft>
              <a:buFont typeface="Franklin Gothic Book" panose="020B0503020102020204" pitchFamily="34" charset="0"/>
              <a:buChar char="►"/>
            </a:pPr>
            <a:r>
              <a:rPr lang="en-US" sz="1800">
                <a:solidFill>
                  <a:srgbClr val="000000"/>
                </a:solidFill>
              </a:rPr>
              <a:t>Chemical security exercise templates</a:t>
            </a:r>
          </a:p>
          <a:p>
            <a:pPr marL="284163" indent="-284163">
              <a:spcAft>
                <a:spcPts val="600"/>
              </a:spcAft>
              <a:buFont typeface="Franklin Gothic Book" panose="020B0503020102020204" pitchFamily="34" charset="0"/>
              <a:buChar char="►"/>
            </a:pPr>
            <a:r>
              <a:rPr lang="en-US" sz="1800">
                <a:solidFill>
                  <a:srgbClr val="000000"/>
                </a:solidFill>
              </a:rPr>
              <a:t>CISA-facilitated tabletop exercises</a:t>
            </a:r>
          </a:p>
        </p:txBody>
      </p:sp>
      <p:sp>
        <p:nvSpPr>
          <p:cNvPr id="19" name="TextBox 18">
            <a:extLst>
              <a:ext uri="{FF2B5EF4-FFF2-40B4-BE49-F238E27FC236}">
                <a16:creationId xmlns:a16="http://schemas.microsoft.com/office/drawing/2014/main" id="{6236F397-A42C-4F7C-9874-147B7E67C34D}"/>
              </a:ext>
            </a:extLst>
          </p:cNvPr>
          <p:cNvSpPr txBox="1"/>
          <p:nvPr/>
        </p:nvSpPr>
        <p:spPr>
          <a:xfrm>
            <a:off x="4276728" y="4192082"/>
            <a:ext cx="3337627" cy="1277273"/>
          </a:xfrm>
          <a:prstGeom prst="rect">
            <a:avLst/>
          </a:prstGeom>
          <a:noFill/>
        </p:spPr>
        <p:txBody>
          <a:bodyPr wrap="square">
            <a:spAutoFit/>
          </a:bodyPr>
          <a:lstStyle/>
          <a:p>
            <a:pPr marL="284163" indent="-284163">
              <a:spcAft>
                <a:spcPts val="600"/>
              </a:spcAft>
              <a:buFont typeface="Franklin Gothic Book" panose="020B0503020102020204" pitchFamily="34" charset="0"/>
              <a:buChar char="►"/>
            </a:pPr>
            <a:r>
              <a:rPr lang="en-US" sz="1800">
                <a:solidFill>
                  <a:srgbClr val="000000"/>
                </a:solidFill>
              </a:rPr>
              <a:t>Introduction to Chemical Security</a:t>
            </a:r>
          </a:p>
          <a:p>
            <a:pPr marL="284163" indent="-284163">
              <a:spcAft>
                <a:spcPts val="600"/>
              </a:spcAft>
              <a:buFont typeface="Franklin Gothic Book" panose="020B0503020102020204" pitchFamily="34" charset="0"/>
              <a:buChar char="►"/>
            </a:pPr>
            <a:r>
              <a:rPr lang="en-US" sz="1800">
                <a:solidFill>
                  <a:srgbClr val="000000"/>
                </a:solidFill>
              </a:rPr>
              <a:t>Secure Your Chemicals Security Planning</a:t>
            </a:r>
          </a:p>
        </p:txBody>
      </p:sp>
      <p:pic>
        <p:nvPicPr>
          <p:cNvPr id="5" name="Picture 4">
            <a:extLst>
              <a:ext uri="{FF2B5EF4-FFF2-40B4-BE49-F238E27FC236}">
                <a16:creationId xmlns:a16="http://schemas.microsoft.com/office/drawing/2014/main" id="{4F9DEC92-CF41-44AE-8D31-7C83F2915523}"/>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8070272" y="3393931"/>
            <a:ext cx="3430982" cy="761780"/>
          </a:xfrm>
          <a:prstGeom prst="rect">
            <a:avLst/>
          </a:prstGeom>
        </p:spPr>
      </p:pic>
      <p:sp>
        <p:nvSpPr>
          <p:cNvPr id="21" name="TextBox 20">
            <a:extLst>
              <a:ext uri="{FF2B5EF4-FFF2-40B4-BE49-F238E27FC236}">
                <a16:creationId xmlns:a16="http://schemas.microsoft.com/office/drawing/2014/main" id="{B4EECFA2-F817-4766-A98C-0DA1FCC459E1}"/>
              </a:ext>
            </a:extLst>
          </p:cNvPr>
          <p:cNvSpPr txBox="1"/>
          <p:nvPr/>
        </p:nvSpPr>
        <p:spPr>
          <a:xfrm>
            <a:off x="8070272" y="4190005"/>
            <a:ext cx="3638543" cy="1277273"/>
          </a:xfrm>
          <a:prstGeom prst="rect">
            <a:avLst/>
          </a:prstGeom>
          <a:noFill/>
        </p:spPr>
        <p:txBody>
          <a:bodyPr wrap="square">
            <a:spAutoFit/>
          </a:bodyPr>
          <a:lstStyle/>
          <a:p>
            <a:pPr marL="284163" indent="-284163">
              <a:spcAft>
                <a:spcPts val="600"/>
              </a:spcAft>
              <a:buFont typeface="Franklin Gothic Book" panose="020B0503020102020204" pitchFamily="34" charset="0"/>
              <a:buChar char="►"/>
            </a:pPr>
            <a:r>
              <a:rPr lang="en-US" sz="1800">
                <a:solidFill>
                  <a:srgbClr val="000000"/>
                </a:solidFill>
              </a:rPr>
              <a:t>CISA Active Shooter Preparedness</a:t>
            </a:r>
          </a:p>
          <a:p>
            <a:pPr marL="284163" indent="-284163">
              <a:spcAft>
                <a:spcPts val="600"/>
              </a:spcAft>
              <a:buFont typeface="Franklin Gothic Book" panose="020B0503020102020204" pitchFamily="34" charset="0"/>
              <a:buChar char="►"/>
            </a:pPr>
            <a:r>
              <a:rPr lang="en-US" sz="1800">
                <a:solidFill>
                  <a:srgbClr val="000000"/>
                </a:solidFill>
              </a:rPr>
              <a:t>Cyber Security Evaluation Tool (CSET) Demo</a:t>
            </a:r>
          </a:p>
        </p:txBody>
      </p:sp>
      <p:cxnSp>
        <p:nvCxnSpPr>
          <p:cNvPr id="14" name="Straight Connector 13">
            <a:extLst>
              <a:ext uri="{FF2B5EF4-FFF2-40B4-BE49-F238E27FC236}">
                <a16:creationId xmlns:a16="http://schemas.microsoft.com/office/drawing/2014/main" id="{A928D217-B667-405A-A30C-60CD011AD69B}"/>
              </a:ext>
            </a:extLst>
          </p:cNvPr>
          <p:cNvCxnSpPr>
            <a:cxnSpLocks/>
          </p:cNvCxnSpPr>
          <p:nvPr/>
        </p:nvCxnSpPr>
        <p:spPr bwMode="auto">
          <a:xfrm>
            <a:off x="482600" y="3294107"/>
            <a:ext cx="11099800" cy="0"/>
          </a:xfrm>
          <a:prstGeom prst="line">
            <a:avLst/>
          </a:prstGeom>
          <a:solidFill>
            <a:schemeClr val="accent1"/>
          </a:solidFill>
          <a:ln w="19050" cap="flat" cmpd="sng" algn="ctr">
            <a:solidFill>
              <a:srgbClr val="005288"/>
            </a:solidFill>
            <a:prstDash val="sysDot"/>
            <a:round/>
            <a:headEnd type="none" w="med" len="med"/>
            <a:tailEnd type="none" w="med" len="med"/>
          </a:ln>
          <a:effectLst/>
        </p:spPr>
      </p:cxnSp>
      <p:cxnSp>
        <p:nvCxnSpPr>
          <p:cNvPr id="15" name="Straight Connector 14">
            <a:extLst>
              <a:ext uri="{FF2B5EF4-FFF2-40B4-BE49-F238E27FC236}">
                <a16:creationId xmlns:a16="http://schemas.microsoft.com/office/drawing/2014/main" id="{895A539B-177D-4E1B-B766-A0A49CF174FA}"/>
              </a:ext>
            </a:extLst>
          </p:cNvPr>
          <p:cNvCxnSpPr>
            <a:cxnSpLocks/>
          </p:cNvCxnSpPr>
          <p:nvPr/>
        </p:nvCxnSpPr>
        <p:spPr bwMode="auto">
          <a:xfrm>
            <a:off x="5938174" y="1071460"/>
            <a:ext cx="0" cy="2222647"/>
          </a:xfrm>
          <a:prstGeom prst="line">
            <a:avLst/>
          </a:prstGeom>
          <a:solidFill>
            <a:schemeClr val="accent1"/>
          </a:solidFill>
          <a:ln w="19050" cap="flat" cmpd="sng" algn="ctr">
            <a:solidFill>
              <a:srgbClr val="005288"/>
            </a:solidFill>
            <a:prstDash val="sysDot"/>
            <a:round/>
            <a:headEnd type="none" w="med" len="med"/>
            <a:tailEnd type="none" w="med" len="med"/>
          </a:ln>
          <a:effectLst/>
        </p:spPr>
      </p:cxnSp>
      <p:cxnSp>
        <p:nvCxnSpPr>
          <p:cNvPr id="20" name="Straight Connector 19">
            <a:extLst>
              <a:ext uri="{FF2B5EF4-FFF2-40B4-BE49-F238E27FC236}">
                <a16:creationId xmlns:a16="http://schemas.microsoft.com/office/drawing/2014/main" id="{FB3C4BEB-4992-43BC-B618-C9C90378011A}"/>
              </a:ext>
            </a:extLst>
          </p:cNvPr>
          <p:cNvCxnSpPr>
            <a:cxnSpLocks/>
          </p:cNvCxnSpPr>
          <p:nvPr/>
        </p:nvCxnSpPr>
        <p:spPr bwMode="auto">
          <a:xfrm>
            <a:off x="4113992" y="3291596"/>
            <a:ext cx="0" cy="2314876"/>
          </a:xfrm>
          <a:prstGeom prst="line">
            <a:avLst/>
          </a:prstGeom>
          <a:solidFill>
            <a:schemeClr val="accent1"/>
          </a:solidFill>
          <a:ln w="19050" cap="flat" cmpd="sng" algn="ctr">
            <a:solidFill>
              <a:srgbClr val="005288"/>
            </a:solidFill>
            <a:prstDash val="sysDot"/>
            <a:round/>
            <a:headEnd type="none" w="med" len="med"/>
            <a:tailEnd type="none" w="med" len="med"/>
          </a:ln>
          <a:effectLst/>
        </p:spPr>
      </p:cxnSp>
      <p:cxnSp>
        <p:nvCxnSpPr>
          <p:cNvPr id="22" name="Straight Connector 21">
            <a:extLst>
              <a:ext uri="{FF2B5EF4-FFF2-40B4-BE49-F238E27FC236}">
                <a16:creationId xmlns:a16="http://schemas.microsoft.com/office/drawing/2014/main" id="{416F4783-7380-4EEF-A914-750D2108CA75}"/>
              </a:ext>
            </a:extLst>
          </p:cNvPr>
          <p:cNvCxnSpPr>
            <a:cxnSpLocks/>
          </p:cNvCxnSpPr>
          <p:nvPr/>
        </p:nvCxnSpPr>
        <p:spPr bwMode="auto">
          <a:xfrm>
            <a:off x="7919374" y="3291596"/>
            <a:ext cx="0" cy="2314876"/>
          </a:xfrm>
          <a:prstGeom prst="line">
            <a:avLst/>
          </a:prstGeom>
          <a:solidFill>
            <a:schemeClr val="accent1"/>
          </a:solidFill>
          <a:ln w="19050" cap="flat" cmpd="sng" algn="ctr">
            <a:solidFill>
              <a:srgbClr val="005288"/>
            </a:solidFill>
            <a:prstDash val="sysDot"/>
            <a:round/>
            <a:headEnd type="none" w="med" len="med"/>
            <a:tailEnd type="none" w="med" len="med"/>
          </a:ln>
          <a:effectLst/>
        </p:spPr>
      </p:cxnSp>
      <p:sp>
        <p:nvSpPr>
          <p:cNvPr id="23" name="TextBox 22">
            <a:extLst>
              <a:ext uri="{FF2B5EF4-FFF2-40B4-BE49-F238E27FC236}">
                <a16:creationId xmlns:a16="http://schemas.microsoft.com/office/drawing/2014/main" id="{5D9AD1ED-8D01-4AB0-8EE8-1F162279FB1A}"/>
              </a:ext>
            </a:extLst>
          </p:cNvPr>
          <p:cNvSpPr txBox="1"/>
          <p:nvPr/>
        </p:nvSpPr>
        <p:spPr>
          <a:xfrm>
            <a:off x="2965649" y="5818253"/>
            <a:ext cx="5210417" cy="830997"/>
          </a:xfrm>
          <a:prstGeom prst="rect">
            <a:avLst/>
          </a:prstGeom>
          <a:noFill/>
        </p:spPr>
        <p:txBody>
          <a:bodyPr wrap="square" rtlCol="0">
            <a:spAutoFit/>
          </a:bodyPr>
          <a:lstStyle/>
          <a:p>
            <a:pPr algn="ctr"/>
            <a:r>
              <a:rPr kumimoji="0" lang="en-US" b="1" i="0" u="none" strike="noStrike" kern="1200" cap="none" spc="0" normalizeH="0" baseline="0" noProof="0">
                <a:ln>
                  <a:noFill/>
                </a:ln>
                <a:solidFill>
                  <a:srgbClr val="005288"/>
                </a:solidFill>
                <a:effectLst/>
                <a:uLnTx/>
                <a:uFillTx/>
                <a:latin typeface="Arial" pitchFamily="34" charset="0"/>
                <a:ea typeface="+mn-ea"/>
                <a:cs typeface="+mn-cs"/>
              </a:rPr>
              <a:t>All ChemLock services are completely voluntary and no cost.</a:t>
            </a:r>
          </a:p>
        </p:txBody>
      </p:sp>
      <p:sp>
        <p:nvSpPr>
          <p:cNvPr id="24" name="Rectangle 23">
            <a:extLst>
              <a:ext uri="{FF2B5EF4-FFF2-40B4-BE49-F238E27FC236}">
                <a16:creationId xmlns:a16="http://schemas.microsoft.com/office/drawing/2014/main" id="{F08767EB-7FF3-469B-9457-4FD0F19BA7D0}"/>
              </a:ext>
            </a:extLst>
          </p:cNvPr>
          <p:cNvSpPr/>
          <p:nvPr/>
        </p:nvSpPr>
        <p:spPr bwMode="auto">
          <a:xfrm>
            <a:off x="2884185" y="5818254"/>
            <a:ext cx="5348963" cy="830996"/>
          </a:xfrm>
          <a:prstGeom prst="rect">
            <a:avLst/>
          </a:prstGeom>
          <a:noFill/>
          <a:ln w="57150" cap="flat" cmpd="sng" algn="ctr">
            <a:solidFill>
              <a:srgbClr val="5E973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5" name="Rectangle 24">
            <a:extLst>
              <a:ext uri="{FF2B5EF4-FFF2-40B4-BE49-F238E27FC236}">
                <a16:creationId xmlns:a16="http://schemas.microsoft.com/office/drawing/2014/main" id="{7FB8B736-B340-452D-B9A0-2785A614F308}"/>
              </a:ext>
            </a:extLst>
          </p:cNvPr>
          <p:cNvSpPr/>
          <p:nvPr/>
        </p:nvSpPr>
        <p:spPr bwMode="auto">
          <a:xfrm>
            <a:off x="2995136" y="5740008"/>
            <a:ext cx="5128282" cy="179554"/>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6" name="Rectangle 25">
            <a:extLst>
              <a:ext uri="{FF2B5EF4-FFF2-40B4-BE49-F238E27FC236}">
                <a16:creationId xmlns:a16="http://schemas.microsoft.com/office/drawing/2014/main" id="{55416934-2DA9-4454-8CED-392B149364B9}"/>
              </a:ext>
            </a:extLst>
          </p:cNvPr>
          <p:cNvSpPr/>
          <p:nvPr/>
        </p:nvSpPr>
        <p:spPr bwMode="auto">
          <a:xfrm>
            <a:off x="2995136" y="6600616"/>
            <a:ext cx="5128282" cy="179554"/>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107094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8752B-6F6C-4723-B950-182E83030F83}"/>
              </a:ext>
            </a:extLst>
          </p:cNvPr>
          <p:cNvSpPr>
            <a:spLocks noGrp="1"/>
          </p:cNvSpPr>
          <p:nvPr>
            <p:ph type="ctrTitle"/>
          </p:nvPr>
        </p:nvSpPr>
        <p:spPr>
          <a:xfrm>
            <a:off x="0" y="4577"/>
            <a:ext cx="12192000" cy="1143000"/>
          </a:xfrm>
        </p:spPr>
        <p:txBody>
          <a:bodyPr/>
          <a:lstStyle/>
          <a:p>
            <a:r>
              <a:rPr lang="en-US" sz="3600"/>
              <a:t>Upcoming ChemLock Training Dates</a:t>
            </a:r>
          </a:p>
        </p:txBody>
      </p:sp>
      <p:sp>
        <p:nvSpPr>
          <p:cNvPr id="3" name="Slide Number Placeholder 2">
            <a:extLst>
              <a:ext uri="{FF2B5EF4-FFF2-40B4-BE49-F238E27FC236}">
                <a16:creationId xmlns:a16="http://schemas.microsoft.com/office/drawing/2014/main" id="{6ED9E373-F623-4B48-9139-EEEDEDBE9BCB}"/>
              </a:ext>
            </a:extLst>
          </p:cNvPr>
          <p:cNvSpPr>
            <a:spLocks noGrp="1"/>
          </p:cNvSpPr>
          <p:nvPr>
            <p:ph type="sldNum" sz="quarter" idx="10"/>
          </p:nvPr>
        </p:nvSpPr>
        <p:spPr/>
        <p:txBody>
          <a:bodyPr/>
          <a:lstStyle/>
          <a:p>
            <a:pPr>
              <a:defRPr/>
            </a:pPr>
            <a:fld id="{92DA1020-C785-0A4B-99D6-E80BD29020BD}" type="slidenum">
              <a:rPr lang="en-US" altLang="en-US" smtClean="0"/>
              <a:pPr>
                <a:defRPr/>
              </a:pPr>
              <a:t>18</a:t>
            </a:fld>
            <a:endParaRPr lang="en-US" altLang="en-US"/>
          </a:p>
        </p:txBody>
      </p:sp>
      <p:sp>
        <p:nvSpPr>
          <p:cNvPr id="8" name="Content Placeholder 3">
            <a:extLst>
              <a:ext uri="{FF2B5EF4-FFF2-40B4-BE49-F238E27FC236}">
                <a16:creationId xmlns:a16="http://schemas.microsoft.com/office/drawing/2014/main" id="{1F08CB9A-1AC8-4EC9-AD64-F00F157A1C51}"/>
              </a:ext>
            </a:extLst>
          </p:cNvPr>
          <p:cNvSpPr txBox="1">
            <a:spLocks/>
          </p:cNvSpPr>
          <p:nvPr/>
        </p:nvSpPr>
        <p:spPr>
          <a:xfrm>
            <a:off x="609600" y="1347955"/>
            <a:ext cx="5263136" cy="4104564"/>
          </a:xfrm>
          <a:prstGeom prst="rect">
            <a:avLst/>
          </a:prstGeom>
        </p:spPr>
        <p:txBody>
          <a:bodyPr/>
          <a:lstStyle>
            <a:lvl1pPr marL="233363" indent="-233363" algn="l" rtl="0" eaLnBrk="1" fontAlgn="base" hangingPunct="1">
              <a:spcBef>
                <a:spcPct val="60000"/>
              </a:spcBef>
              <a:spcAft>
                <a:spcPct val="0"/>
              </a:spcAft>
              <a:buClrTx/>
              <a:buFont typeface="Wingdings" pitchFamily="2" charset="2"/>
              <a:buChar char="§"/>
              <a:defRPr sz="2200">
                <a:solidFill>
                  <a:srgbClr val="000000"/>
                </a:solidFill>
                <a:latin typeface="+mn-lt"/>
                <a:ea typeface="+mn-ea"/>
                <a:cs typeface="+mn-cs"/>
              </a:defRPr>
            </a:lvl1pPr>
            <a:lvl2pPr marL="571500" indent="-223838" algn="l" rtl="0" eaLnBrk="1" fontAlgn="base" hangingPunct="1">
              <a:spcBef>
                <a:spcPct val="30000"/>
              </a:spcBef>
              <a:spcAft>
                <a:spcPct val="0"/>
              </a:spcAft>
              <a:buClrTx/>
              <a:buFont typeface="Wingdings" pitchFamily="2" charset="2"/>
              <a:buChar char="§"/>
              <a:defRPr sz="2000">
                <a:solidFill>
                  <a:srgbClr val="000000"/>
                </a:solidFill>
                <a:latin typeface="+mn-lt"/>
              </a:defRPr>
            </a:lvl2pPr>
            <a:lvl3pPr marL="909638" indent="-222250" algn="l" rtl="0" eaLnBrk="1" fontAlgn="base" hangingPunct="1">
              <a:spcBef>
                <a:spcPct val="30000"/>
              </a:spcBef>
              <a:spcAft>
                <a:spcPct val="0"/>
              </a:spcAft>
              <a:buClrTx/>
              <a:buFont typeface="Wingdings" pitchFamily="2" charset="2"/>
              <a:buChar char="§"/>
              <a:defRPr sz="1800">
                <a:solidFill>
                  <a:srgbClr val="000000"/>
                </a:solidFill>
                <a:latin typeface="+mn-lt"/>
              </a:defRPr>
            </a:lvl3pPr>
            <a:lvl4pPr marL="1258888" indent="-231775" algn="l" rtl="0" eaLnBrk="1" fontAlgn="base" hangingPunct="1">
              <a:spcBef>
                <a:spcPct val="30000"/>
              </a:spcBef>
              <a:spcAft>
                <a:spcPct val="0"/>
              </a:spcAft>
              <a:buClrTx/>
              <a:buFont typeface="Wingdings" pitchFamily="2" charset="2"/>
              <a:buChar char="§"/>
              <a:defRPr sz="1600">
                <a:solidFill>
                  <a:srgbClr val="000000"/>
                </a:solidFill>
                <a:latin typeface="+mn-lt"/>
              </a:defRPr>
            </a:lvl4pPr>
            <a:lvl5pPr marL="1598613" indent="-222250" algn="l" rtl="0" eaLnBrk="1" fontAlgn="base" hangingPunct="1">
              <a:spcBef>
                <a:spcPct val="30000"/>
              </a:spcBef>
              <a:spcAft>
                <a:spcPct val="0"/>
              </a:spcAft>
              <a:buClrTx/>
              <a:buFont typeface="Wingdings" pitchFamily="2" charset="2"/>
              <a:buChar char="§"/>
              <a:defRPr sz="1400">
                <a:solidFill>
                  <a:srgbClr val="000000"/>
                </a:solidFill>
                <a:latin typeface="+mn-lt"/>
              </a:defRPr>
            </a:lvl5pPr>
            <a:lvl6pPr marL="20558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6pPr>
            <a:lvl7pPr marL="25130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7pPr>
            <a:lvl8pPr marL="29702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8pPr>
            <a:lvl9pPr marL="34274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9pPr>
          </a:lstStyle>
          <a:p>
            <a:r>
              <a:rPr lang="en-US" sz="2000" b="1" kern="0" dirty="0"/>
              <a:t>ChemLock: Introduction to Chemical Security</a:t>
            </a:r>
          </a:p>
          <a:p>
            <a:pPr lvl="1"/>
            <a:r>
              <a:rPr lang="en-US" kern="0" dirty="0"/>
              <a:t>July 13, 2023 – 1-3 pm ET</a:t>
            </a:r>
          </a:p>
          <a:p>
            <a:pPr lvl="1"/>
            <a:r>
              <a:rPr lang="en-US" kern="0" dirty="0"/>
              <a:t>October 17, 2023 – 10 am-Noon ET</a:t>
            </a:r>
          </a:p>
          <a:p>
            <a:r>
              <a:rPr lang="en-US" sz="2000" b="1" kern="0" dirty="0"/>
              <a:t>ChemLock: Secure Your Chemicals Security Planning</a:t>
            </a:r>
          </a:p>
          <a:p>
            <a:pPr lvl="1"/>
            <a:r>
              <a:rPr lang="en-US" kern="0" dirty="0"/>
              <a:t>May 11, 2023 – Noon-3 pm ET</a:t>
            </a:r>
          </a:p>
          <a:p>
            <a:pPr lvl="1"/>
            <a:r>
              <a:rPr lang="en-US" kern="0" dirty="0"/>
              <a:t>August 10, 2023 – 1-4 pm ET</a:t>
            </a:r>
          </a:p>
          <a:p>
            <a:pPr lvl="1"/>
            <a:r>
              <a:rPr lang="en-US" kern="0" dirty="0"/>
              <a:t>November 14, 2023 – 10 am-1 pm ET</a:t>
            </a:r>
          </a:p>
        </p:txBody>
      </p:sp>
      <p:sp>
        <p:nvSpPr>
          <p:cNvPr id="9" name="TextBox 8">
            <a:extLst>
              <a:ext uri="{FF2B5EF4-FFF2-40B4-BE49-F238E27FC236}">
                <a16:creationId xmlns:a16="http://schemas.microsoft.com/office/drawing/2014/main" id="{D4A6F911-9669-43A8-9DE7-FE3D26A68BA4}"/>
              </a:ext>
            </a:extLst>
          </p:cNvPr>
          <p:cNvSpPr txBox="1"/>
          <p:nvPr/>
        </p:nvSpPr>
        <p:spPr>
          <a:xfrm>
            <a:off x="3688218" y="5935868"/>
            <a:ext cx="4508306" cy="461665"/>
          </a:xfrm>
          <a:prstGeom prst="rect">
            <a:avLst/>
          </a:prstGeom>
          <a:noFill/>
        </p:spPr>
        <p:txBody>
          <a:bodyPr wrap="square" rtlCol="0">
            <a:spAutoFit/>
          </a:bodyPr>
          <a:lstStyle/>
          <a:p>
            <a:pPr algn="ctr"/>
            <a:r>
              <a:rPr lang="en-US" b="1">
                <a:solidFill>
                  <a:srgbClr val="005288"/>
                </a:solidFill>
                <a:hlinkClick r:id="rId3"/>
              </a:rPr>
              <a:t>c</a:t>
            </a:r>
            <a:r>
              <a:rPr kumimoji="0" lang="en-US" b="1" i="0" u="none" strike="noStrike" kern="1200" cap="none" spc="0" normalizeH="0" baseline="0" noProof="0">
                <a:ln>
                  <a:noFill/>
                </a:ln>
                <a:solidFill>
                  <a:srgbClr val="005288"/>
                </a:solidFill>
                <a:effectLst/>
                <a:uLnTx/>
                <a:uFillTx/>
                <a:hlinkClick r:id="rId3"/>
              </a:rPr>
              <a:t>isa.gov/chemlock-training</a:t>
            </a:r>
            <a:endParaRPr kumimoji="0" lang="en-US" b="1" i="0" u="none" strike="noStrike" kern="1200" cap="none" spc="0" normalizeH="0" baseline="0" noProof="0">
              <a:ln>
                <a:noFill/>
              </a:ln>
              <a:solidFill>
                <a:srgbClr val="005288"/>
              </a:solidFill>
              <a:effectLst/>
              <a:uLnTx/>
              <a:uFillTx/>
              <a:latin typeface="Arial" pitchFamily="34" charset="0"/>
              <a:ea typeface="+mn-ea"/>
              <a:cs typeface="+mn-cs"/>
            </a:endParaRPr>
          </a:p>
        </p:txBody>
      </p:sp>
      <p:sp>
        <p:nvSpPr>
          <p:cNvPr id="10" name="Rectangle 9">
            <a:extLst>
              <a:ext uri="{FF2B5EF4-FFF2-40B4-BE49-F238E27FC236}">
                <a16:creationId xmlns:a16="http://schemas.microsoft.com/office/drawing/2014/main" id="{97A13C0F-99AC-4D14-A0D6-6065242DB4F0}"/>
              </a:ext>
            </a:extLst>
          </p:cNvPr>
          <p:cNvSpPr/>
          <p:nvPr/>
        </p:nvSpPr>
        <p:spPr bwMode="auto">
          <a:xfrm>
            <a:off x="3102848" y="5877151"/>
            <a:ext cx="5128282" cy="598289"/>
          </a:xfrm>
          <a:prstGeom prst="rect">
            <a:avLst/>
          </a:prstGeom>
          <a:noFill/>
          <a:ln w="57150" cap="flat" cmpd="sng" algn="ctr">
            <a:solidFill>
              <a:srgbClr val="5E973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id="{F561B8F7-5597-40FA-B723-77D8C36F10B9}"/>
              </a:ext>
            </a:extLst>
          </p:cNvPr>
          <p:cNvSpPr/>
          <p:nvPr/>
        </p:nvSpPr>
        <p:spPr bwMode="auto">
          <a:xfrm>
            <a:off x="3210560" y="5740008"/>
            <a:ext cx="4912858" cy="203432"/>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2" name="Rectangle 11">
            <a:extLst>
              <a:ext uri="{FF2B5EF4-FFF2-40B4-BE49-F238E27FC236}">
                <a16:creationId xmlns:a16="http://schemas.microsoft.com/office/drawing/2014/main" id="{9864D97B-FDD5-4AE8-A854-46E47C663C54}"/>
              </a:ext>
            </a:extLst>
          </p:cNvPr>
          <p:cNvSpPr/>
          <p:nvPr/>
        </p:nvSpPr>
        <p:spPr bwMode="auto">
          <a:xfrm>
            <a:off x="3210560" y="6432776"/>
            <a:ext cx="4912858" cy="188838"/>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pic>
        <p:nvPicPr>
          <p:cNvPr id="13" name="Graphic 12" descr="Cursor with solid fill">
            <a:extLst>
              <a:ext uri="{FF2B5EF4-FFF2-40B4-BE49-F238E27FC236}">
                <a16:creationId xmlns:a16="http://schemas.microsoft.com/office/drawing/2014/main" id="{28624907-4790-4DDA-BF05-5CD251F87B6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900000">
            <a:off x="3346760" y="5970309"/>
            <a:ext cx="488929" cy="463254"/>
          </a:xfrm>
          <a:prstGeom prst="rect">
            <a:avLst/>
          </a:prstGeom>
        </p:spPr>
      </p:pic>
      <p:pic>
        <p:nvPicPr>
          <p:cNvPr id="7" name="Picture 6" descr="Shape&#10;&#10;Description automatically generated">
            <a:extLst>
              <a:ext uri="{FF2B5EF4-FFF2-40B4-BE49-F238E27FC236}">
                <a16:creationId xmlns:a16="http://schemas.microsoft.com/office/drawing/2014/main" id="{37CEA9AF-24C0-4770-AC16-21AF1ED99F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78691" y="1413379"/>
            <a:ext cx="5904291" cy="3216974"/>
          </a:xfrm>
          <a:prstGeom prst="rect">
            <a:avLst/>
          </a:prstGeom>
        </p:spPr>
      </p:pic>
      <p:sp>
        <p:nvSpPr>
          <p:cNvPr id="4" name="Rectangle 3">
            <a:extLst>
              <a:ext uri="{FF2B5EF4-FFF2-40B4-BE49-F238E27FC236}">
                <a16:creationId xmlns:a16="http://schemas.microsoft.com/office/drawing/2014/main" id="{850E5712-2A0B-459B-A2F9-F7B4080EE864}"/>
              </a:ext>
            </a:extLst>
          </p:cNvPr>
          <p:cNvSpPr/>
          <p:nvPr/>
        </p:nvSpPr>
        <p:spPr bwMode="auto">
          <a:xfrm>
            <a:off x="10808607" y="4124263"/>
            <a:ext cx="1246760" cy="625642"/>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5" name="Rectangle 14">
            <a:extLst>
              <a:ext uri="{FF2B5EF4-FFF2-40B4-BE49-F238E27FC236}">
                <a16:creationId xmlns:a16="http://schemas.microsoft.com/office/drawing/2014/main" id="{F757C16F-EECF-4388-B9A7-C3F95D0009C8}"/>
              </a:ext>
            </a:extLst>
          </p:cNvPr>
          <p:cNvSpPr/>
          <p:nvPr/>
        </p:nvSpPr>
        <p:spPr bwMode="auto">
          <a:xfrm>
            <a:off x="5887699" y="4129502"/>
            <a:ext cx="1530417" cy="625642"/>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588255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0B2F7-B6AC-440D-96EC-3324102C2D59}"/>
              </a:ext>
            </a:extLst>
          </p:cNvPr>
          <p:cNvSpPr>
            <a:spLocks noGrp="1"/>
          </p:cNvSpPr>
          <p:nvPr>
            <p:ph type="ctrTitle"/>
          </p:nvPr>
        </p:nvSpPr>
        <p:spPr/>
        <p:txBody>
          <a:bodyPr/>
          <a:lstStyle/>
          <a:p>
            <a:r>
              <a:rPr lang="en-US" sz="3600" kern="0" dirty="0"/>
              <a:t>How </a:t>
            </a:r>
            <a:r>
              <a:rPr lang="en-US" sz="3600" dirty="0"/>
              <a:t>To</a:t>
            </a:r>
            <a:r>
              <a:rPr lang="en-US" sz="3600" kern="0" dirty="0"/>
              <a:t> Sign </a:t>
            </a:r>
            <a:r>
              <a:rPr lang="en-US" sz="3600" dirty="0"/>
              <a:t>U</a:t>
            </a:r>
            <a:r>
              <a:rPr lang="en-US" sz="3600" kern="0" dirty="0"/>
              <a:t>p for a ChemLock Service?</a:t>
            </a:r>
            <a:br>
              <a:rPr lang="en-US" sz="3600" kern="0" dirty="0"/>
            </a:br>
            <a:endParaRPr lang="en-US" sz="3600" dirty="0"/>
          </a:p>
        </p:txBody>
      </p:sp>
      <p:sp>
        <p:nvSpPr>
          <p:cNvPr id="10" name="Rectangle 9">
            <a:extLst>
              <a:ext uri="{FF2B5EF4-FFF2-40B4-BE49-F238E27FC236}">
                <a16:creationId xmlns:a16="http://schemas.microsoft.com/office/drawing/2014/main" id="{DD668E2B-D76C-409C-B44F-C6D79898EEF1}"/>
              </a:ext>
            </a:extLst>
          </p:cNvPr>
          <p:cNvSpPr/>
          <p:nvPr/>
        </p:nvSpPr>
        <p:spPr bwMode="auto">
          <a:xfrm>
            <a:off x="8340725" y="5678170"/>
            <a:ext cx="3714749" cy="10375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atin typeface="Arial" charset="0"/>
            </a:endParaRPr>
          </a:p>
        </p:txBody>
      </p:sp>
      <p:sp>
        <p:nvSpPr>
          <p:cNvPr id="3" name="Slide Number Placeholder 2">
            <a:extLst>
              <a:ext uri="{FF2B5EF4-FFF2-40B4-BE49-F238E27FC236}">
                <a16:creationId xmlns:a16="http://schemas.microsoft.com/office/drawing/2014/main" id="{20D610E4-DD8D-4028-84A4-58D86C788CED}"/>
              </a:ext>
            </a:extLst>
          </p:cNvPr>
          <p:cNvSpPr>
            <a:spLocks noGrp="1"/>
          </p:cNvSpPr>
          <p:nvPr>
            <p:ph type="sldNum" sz="quarter" idx="10"/>
          </p:nvPr>
        </p:nvSpPr>
        <p:spPr/>
        <p:txBody>
          <a:bodyPr/>
          <a:lstStyle/>
          <a:p>
            <a:pPr>
              <a:defRPr/>
            </a:pPr>
            <a:fld id="{92DA1020-C785-0A4B-99D6-E80BD29020BD}" type="slidenum">
              <a:rPr lang="en-US" altLang="en-US" smtClean="0"/>
              <a:pPr>
                <a:defRPr/>
              </a:pPr>
              <a:t>19</a:t>
            </a:fld>
            <a:endParaRPr lang="en-US" altLang="en-US"/>
          </a:p>
        </p:txBody>
      </p:sp>
      <p:sp>
        <p:nvSpPr>
          <p:cNvPr id="6" name="Content Placeholder 3">
            <a:extLst>
              <a:ext uri="{FF2B5EF4-FFF2-40B4-BE49-F238E27FC236}">
                <a16:creationId xmlns:a16="http://schemas.microsoft.com/office/drawing/2014/main" id="{EB2B3325-CC42-418F-AF14-218C40ED17F6}"/>
              </a:ext>
            </a:extLst>
          </p:cNvPr>
          <p:cNvSpPr txBox="1">
            <a:spLocks/>
          </p:cNvSpPr>
          <p:nvPr/>
        </p:nvSpPr>
        <p:spPr>
          <a:xfrm>
            <a:off x="747274" y="1141895"/>
            <a:ext cx="5012544" cy="2365695"/>
          </a:xfrm>
          <a:prstGeom prst="rect">
            <a:avLst/>
          </a:prstGeom>
        </p:spPr>
        <p:txBody>
          <a:bodyPr/>
          <a:lstStyle>
            <a:lvl1pPr marL="233363" indent="-233363" algn="l" rtl="0" eaLnBrk="1" fontAlgn="base" hangingPunct="1">
              <a:spcBef>
                <a:spcPct val="60000"/>
              </a:spcBef>
              <a:spcAft>
                <a:spcPct val="0"/>
              </a:spcAft>
              <a:buClr>
                <a:srgbClr val="B0B1B3"/>
              </a:buClr>
              <a:buFont typeface="Wingdings" pitchFamily="2" charset="2"/>
              <a:buChar char="§"/>
              <a:defRPr sz="2200">
                <a:solidFill>
                  <a:srgbClr val="EFF7FF"/>
                </a:solidFill>
                <a:latin typeface="+mn-lt"/>
                <a:ea typeface="+mn-ea"/>
                <a:cs typeface="+mn-cs"/>
              </a:defRPr>
            </a:lvl1pPr>
            <a:lvl2pPr marL="571500" indent="-223838" algn="l" rtl="0" eaLnBrk="1" fontAlgn="base" hangingPunct="1">
              <a:spcBef>
                <a:spcPct val="30000"/>
              </a:spcBef>
              <a:spcAft>
                <a:spcPct val="0"/>
              </a:spcAft>
              <a:buClr>
                <a:srgbClr val="B0B1B3"/>
              </a:buClr>
              <a:buFont typeface="Wingdings" pitchFamily="2" charset="2"/>
              <a:buChar char="§"/>
              <a:defRPr sz="1700">
                <a:solidFill>
                  <a:srgbClr val="EFF7FF"/>
                </a:solidFill>
                <a:latin typeface="+mn-lt"/>
              </a:defRPr>
            </a:lvl2pPr>
            <a:lvl3pPr marL="909638"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3pPr>
            <a:lvl4pPr marL="1258888" indent="-231775" algn="l" rtl="0" eaLnBrk="1" fontAlgn="base" hangingPunct="1">
              <a:spcBef>
                <a:spcPct val="30000"/>
              </a:spcBef>
              <a:spcAft>
                <a:spcPct val="0"/>
              </a:spcAft>
              <a:buClr>
                <a:srgbClr val="B0B1B3"/>
              </a:buClr>
              <a:buFont typeface="Wingdings" pitchFamily="2" charset="2"/>
              <a:buChar char="§"/>
              <a:defRPr sz="1700">
                <a:solidFill>
                  <a:srgbClr val="EFF7FF"/>
                </a:solidFill>
                <a:latin typeface="+mn-lt"/>
              </a:defRPr>
            </a:lvl4pPr>
            <a:lvl5pPr marL="15986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5pPr>
            <a:lvl6pPr marL="20558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6pPr>
            <a:lvl7pPr marL="25130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7pPr>
            <a:lvl8pPr marL="29702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8pPr>
            <a:lvl9pPr marL="34274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9pPr>
          </a:lstStyle>
          <a:p>
            <a:pPr>
              <a:buClrTx/>
            </a:pPr>
            <a:r>
              <a:rPr lang="en-US" sz="2000" kern="0">
                <a:solidFill>
                  <a:srgbClr val="000000"/>
                </a:solidFill>
              </a:rPr>
              <a:t>Visit </a:t>
            </a:r>
            <a:r>
              <a:rPr lang="en-US" sz="2000" kern="0">
                <a:solidFill>
                  <a:srgbClr val="000000"/>
                </a:solidFill>
                <a:hlinkClick r:id="rId3"/>
              </a:rPr>
              <a:t>cisa.gov/chemlock</a:t>
            </a:r>
            <a:endParaRPr lang="en-US" sz="2000" kern="0">
              <a:solidFill>
                <a:srgbClr val="000000"/>
              </a:solidFill>
            </a:endParaRPr>
          </a:p>
          <a:p>
            <a:pPr>
              <a:buClrTx/>
            </a:pPr>
            <a:r>
              <a:rPr lang="en-US" sz="2000" kern="0">
                <a:solidFill>
                  <a:srgbClr val="000000"/>
                </a:solidFill>
              </a:rPr>
              <a:t>Fill out our short service request form</a:t>
            </a:r>
          </a:p>
          <a:p>
            <a:pPr>
              <a:buClrTx/>
            </a:pPr>
            <a:r>
              <a:rPr lang="en-US" sz="2000" kern="0">
                <a:solidFill>
                  <a:srgbClr val="000000"/>
                </a:solidFill>
              </a:rPr>
              <a:t>CISA will contact you to follow up about the service you are requesting </a:t>
            </a:r>
          </a:p>
        </p:txBody>
      </p:sp>
      <p:pic>
        <p:nvPicPr>
          <p:cNvPr id="7" name="Picture 6">
            <a:extLst>
              <a:ext uri="{FF2B5EF4-FFF2-40B4-BE49-F238E27FC236}">
                <a16:creationId xmlns:a16="http://schemas.microsoft.com/office/drawing/2014/main" id="{753E9EF7-E1DB-4135-96E4-B6EF2E34ECA1}"/>
              </a:ext>
            </a:extLst>
          </p:cNvPr>
          <p:cNvPicPr>
            <a:picLocks noChangeAspect="1"/>
          </p:cNvPicPr>
          <p:nvPr/>
        </p:nvPicPr>
        <p:blipFill>
          <a:blip r:embed="rId4"/>
          <a:stretch>
            <a:fillRect/>
          </a:stretch>
        </p:blipFill>
        <p:spPr>
          <a:xfrm>
            <a:off x="6451143" y="1141895"/>
            <a:ext cx="5012544" cy="4657718"/>
          </a:xfrm>
          <a:prstGeom prst="rect">
            <a:avLst/>
          </a:prstGeom>
          <a:ln>
            <a:solidFill>
              <a:srgbClr val="005288"/>
            </a:solidFill>
          </a:ln>
          <a:effectLst>
            <a:outerShdw blurRad="50800" dist="38100" dir="2700000" algn="tl" rotWithShape="0">
              <a:prstClr val="black">
                <a:alpha val="40000"/>
              </a:prstClr>
            </a:outerShdw>
          </a:effectLst>
        </p:spPr>
      </p:pic>
      <p:sp>
        <p:nvSpPr>
          <p:cNvPr id="4" name="TextBox 3">
            <a:extLst>
              <a:ext uri="{FF2B5EF4-FFF2-40B4-BE49-F238E27FC236}">
                <a16:creationId xmlns:a16="http://schemas.microsoft.com/office/drawing/2014/main" id="{3E2ECA15-D0C8-43B7-9D9F-A304370EF210}"/>
              </a:ext>
            </a:extLst>
          </p:cNvPr>
          <p:cNvSpPr txBox="1"/>
          <p:nvPr/>
        </p:nvSpPr>
        <p:spPr>
          <a:xfrm>
            <a:off x="6451141" y="5826133"/>
            <a:ext cx="5012545" cy="276999"/>
          </a:xfrm>
          <a:prstGeom prst="rect">
            <a:avLst/>
          </a:prstGeom>
          <a:noFill/>
        </p:spPr>
        <p:txBody>
          <a:bodyPr wrap="square" rtlCol="0">
            <a:spAutoFit/>
          </a:bodyPr>
          <a:lstStyle/>
          <a:p>
            <a:pPr algn="ctr"/>
            <a:r>
              <a:rPr lang="en-US" sz="1200" i="1">
                <a:solidFill>
                  <a:srgbClr val="0078AE"/>
                </a:solidFill>
              </a:rPr>
              <a:t>Example ChemLock Service Request Form</a:t>
            </a:r>
          </a:p>
        </p:txBody>
      </p:sp>
      <p:sp>
        <p:nvSpPr>
          <p:cNvPr id="8" name="Content Placeholder 3">
            <a:extLst>
              <a:ext uri="{FF2B5EF4-FFF2-40B4-BE49-F238E27FC236}">
                <a16:creationId xmlns:a16="http://schemas.microsoft.com/office/drawing/2014/main" id="{97879A25-EECA-403F-9319-BB3A9AD09874}"/>
              </a:ext>
            </a:extLst>
          </p:cNvPr>
          <p:cNvSpPr txBox="1">
            <a:spLocks/>
          </p:cNvSpPr>
          <p:nvPr/>
        </p:nvSpPr>
        <p:spPr>
          <a:xfrm>
            <a:off x="747273" y="3301950"/>
            <a:ext cx="4339905" cy="2062109"/>
          </a:xfrm>
          <a:prstGeom prst="rect">
            <a:avLst/>
          </a:prstGeom>
          <a:solidFill>
            <a:schemeClr val="tx1">
              <a:lumMod val="95000"/>
            </a:schemeClr>
          </a:solidFill>
          <a:ln>
            <a:noFill/>
          </a:ln>
          <a:effectLst>
            <a:outerShdw blurRad="50800" dist="38100" dir="2700000" algn="tl" rotWithShape="0">
              <a:prstClr val="black">
                <a:alpha val="40000"/>
              </a:prstClr>
            </a:outerShdw>
          </a:effectLst>
        </p:spPr>
        <p:txBody>
          <a:bodyPr/>
          <a:lstStyle>
            <a:lvl1pPr marL="233363" indent="-233363" algn="l" rtl="0" eaLnBrk="1" fontAlgn="base" hangingPunct="1">
              <a:spcBef>
                <a:spcPct val="60000"/>
              </a:spcBef>
              <a:spcAft>
                <a:spcPct val="0"/>
              </a:spcAft>
              <a:buClr>
                <a:srgbClr val="B0B1B3"/>
              </a:buClr>
              <a:buFont typeface="Wingdings" pitchFamily="2" charset="2"/>
              <a:buChar char="§"/>
              <a:defRPr sz="2200">
                <a:solidFill>
                  <a:srgbClr val="EFF7FF"/>
                </a:solidFill>
                <a:latin typeface="+mn-lt"/>
                <a:ea typeface="+mn-ea"/>
                <a:cs typeface="+mn-cs"/>
              </a:defRPr>
            </a:lvl1pPr>
            <a:lvl2pPr marL="571500" indent="-223838" algn="l" rtl="0" eaLnBrk="1" fontAlgn="base" hangingPunct="1">
              <a:spcBef>
                <a:spcPct val="30000"/>
              </a:spcBef>
              <a:spcAft>
                <a:spcPct val="0"/>
              </a:spcAft>
              <a:buClr>
                <a:srgbClr val="B0B1B3"/>
              </a:buClr>
              <a:buFont typeface="Wingdings" pitchFamily="2" charset="2"/>
              <a:buChar char="§"/>
              <a:defRPr sz="1700">
                <a:solidFill>
                  <a:srgbClr val="EFF7FF"/>
                </a:solidFill>
                <a:latin typeface="+mn-lt"/>
              </a:defRPr>
            </a:lvl2pPr>
            <a:lvl3pPr marL="909638"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3pPr>
            <a:lvl4pPr marL="1258888" indent="-231775" algn="l" rtl="0" eaLnBrk="1" fontAlgn="base" hangingPunct="1">
              <a:spcBef>
                <a:spcPct val="30000"/>
              </a:spcBef>
              <a:spcAft>
                <a:spcPct val="0"/>
              </a:spcAft>
              <a:buClr>
                <a:srgbClr val="B0B1B3"/>
              </a:buClr>
              <a:buFont typeface="Wingdings" pitchFamily="2" charset="2"/>
              <a:buChar char="§"/>
              <a:defRPr sz="1700">
                <a:solidFill>
                  <a:srgbClr val="EFF7FF"/>
                </a:solidFill>
                <a:latin typeface="+mn-lt"/>
              </a:defRPr>
            </a:lvl4pPr>
            <a:lvl5pPr marL="15986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5pPr>
            <a:lvl6pPr marL="20558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6pPr>
            <a:lvl7pPr marL="25130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7pPr>
            <a:lvl8pPr marL="29702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8pPr>
            <a:lvl9pPr marL="34274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9pPr>
          </a:lstStyle>
          <a:p>
            <a:pPr marL="0" indent="0" algn="ctr">
              <a:spcBef>
                <a:spcPts val="1800"/>
              </a:spcBef>
              <a:buClrTx/>
              <a:buNone/>
            </a:pPr>
            <a:r>
              <a:rPr lang="en-US" sz="2000" b="1" kern="0" dirty="0">
                <a:solidFill>
                  <a:srgbClr val="005288"/>
                </a:solidFill>
              </a:rPr>
              <a:t>Questions about ChemLock? </a:t>
            </a:r>
          </a:p>
        </p:txBody>
      </p:sp>
      <p:grpSp>
        <p:nvGrpSpPr>
          <p:cNvPr id="9" name="Group 8">
            <a:extLst>
              <a:ext uri="{FF2B5EF4-FFF2-40B4-BE49-F238E27FC236}">
                <a16:creationId xmlns:a16="http://schemas.microsoft.com/office/drawing/2014/main" id="{9BB11918-AB99-400F-A5B3-13087FD4F5C4}"/>
              </a:ext>
            </a:extLst>
          </p:cNvPr>
          <p:cNvGrpSpPr/>
          <p:nvPr/>
        </p:nvGrpSpPr>
        <p:grpSpPr>
          <a:xfrm>
            <a:off x="986251" y="3970623"/>
            <a:ext cx="4261030" cy="539540"/>
            <a:chOff x="2156042" y="3130425"/>
            <a:chExt cx="8588158" cy="522331"/>
          </a:xfrm>
        </p:grpSpPr>
        <p:sp>
          <p:nvSpPr>
            <p:cNvPr id="11" name="TextBox 10">
              <a:extLst>
                <a:ext uri="{FF2B5EF4-FFF2-40B4-BE49-F238E27FC236}">
                  <a16:creationId xmlns:a16="http://schemas.microsoft.com/office/drawing/2014/main" id="{3679F4B6-CEC6-4887-B291-2104FDC3F171}"/>
                </a:ext>
              </a:extLst>
            </p:cNvPr>
            <p:cNvSpPr txBox="1"/>
            <p:nvPr/>
          </p:nvSpPr>
          <p:spPr>
            <a:xfrm>
              <a:off x="2590799" y="3180461"/>
              <a:ext cx="8153401" cy="387348"/>
            </a:xfrm>
            <a:prstGeom prst="rect">
              <a:avLst/>
            </a:prstGeom>
            <a:noFill/>
          </p:spPr>
          <p:txBody>
            <a:bodyPr wrap="square">
              <a:spAutoFit/>
            </a:bodyPr>
            <a:lstStyle/>
            <a:p>
              <a:pPr algn="ctr"/>
              <a:r>
                <a:rPr lang="en-US" sz="2000" b="1" dirty="0">
                  <a:solidFill>
                    <a:srgbClr val="005288"/>
                  </a:solidFill>
                  <a:hlinkClick r:id="rId5"/>
                </a:rPr>
                <a:t>ChemLock@cisa.dhs.gov</a:t>
              </a:r>
              <a:endParaRPr lang="en-US" sz="2000" b="1" dirty="0">
                <a:solidFill>
                  <a:srgbClr val="005288"/>
                </a:solidFill>
              </a:endParaRPr>
            </a:p>
          </p:txBody>
        </p:sp>
        <p:pic>
          <p:nvPicPr>
            <p:cNvPr id="12" name="Graphic 11" descr="Envelope with solid fill">
              <a:extLst>
                <a:ext uri="{FF2B5EF4-FFF2-40B4-BE49-F238E27FC236}">
                  <a16:creationId xmlns:a16="http://schemas.microsoft.com/office/drawing/2014/main" id="{D9F2F4DB-3E56-4E49-8BE5-4132680E012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156042" y="3130425"/>
              <a:ext cx="1106514" cy="522331"/>
            </a:xfrm>
            <a:prstGeom prst="rect">
              <a:avLst/>
            </a:prstGeom>
          </p:spPr>
        </p:pic>
      </p:grpSp>
      <p:grpSp>
        <p:nvGrpSpPr>
          <p:cNvPr id="13" name="Group 12">
            <a:extLst>
              <a:ext uri="{FF2B5EF4-FFF2-40B4-BE49-F238E27FC236}">
                <a16:creationId xmlns:a16="http://schemas.microsoft.com/office/drawing/2014/main" id="{EA49A9AA-2C7C-4FAF-B59D-83B0DF5C3E43}"/>
              </a:ext>
            </a:extLst>
          </p:cNvPr>
          <p:cNvGrpSpPr/>
          <p:nvPr/>
        </p:nvGrpSpPr>
        <p:grpSpPr>
          <a:xfrm>
            <a:off x="1013576" y="4584171"/>
            <a:ext cx="4129588" cy="463254"/>
            <a:chOff x="3345640" y="4333599"/>
            <a:chExt cx="5295774" cy="463254"/>
          </a:xfrm>
        </p:grpSpPr>
        <p:sp>
          <p:nvSpPr>
            <p:cNvPr id="14" name="TextBox 13">
              <a:extLst>
                <a:ext uri="{FF2B5EF4-FFF2-40B4-BE49-F238E27FC236}">
                  <a16:creationId xmlns:a16="http://schemas.microsoft.com/office/drawing/2014/main" id="{43266F21-C765-4790-AEC6-499530F5C127}"/>
                </a:ext>
              </a:extLst>
            </p:cNvPr>
            <p:cNvSpPr txBox="1"/>
            <p:nvPr/>
          </p:nvSpPr>
          <p:spPr>
            <a:xfrm>
              <a:off x="3429000" y="4365171"/>
              <a:ext cx="5212414" cy="400110"/>
            </a:xfrm>
            <a:prstGeom prst="rect">
              <a:avLst/>
            </a:prstGeom>
            <a:noFill/>
          </p:spPr>
          <p:txBody>
            <a:bodyPr wrap="square">
              <a:spAutoFit/>
            </a:bodyPr>
            <a:lstStyle/>
            <a:p>
              <a:pPr algn="ctr"/>
              <a:r>
                <a:rPr lang="en-US" sz="2000" b="1" dirty="0">
                  <a:solidFill>
                    <a:srgbClr val="005288"/>
                  </a:solidFill>
                  <a:hlinkClick r:id="rId3"/>
                </a:rPr>
                <a:t>cisa.gov/</a:t>
              </a:r>
              <a:r>
                <a:rPr lang="en-US" sz="2000" b="1" dirty="0" err="1">
                  <a:solidFill>
                    <a:srgbClr val="005288"/>
                  </a:solidFill>
                  <a:hlinkClick r:id="rId3"/>
                </a:rPr>
                <a:t>chemlock</a:t>
              </a:r>
              <a:endParaRPr lang="en-US" sz="2000" b="1" dirty="0">
                <a:solidFill>
                  <a:srgbClr val="005288"/>
                </a:solidFill>
              </a:endParaRPr>
            </a:p>
          </p:txBody>
        </p:sp>
        <p:pic>
          <p:nvPicPr>
            <p:cNvPr id="15" name="Graphic 14" descr="Cursor with solid fill">
              <a:extLst>
                <a:ext uri="{FF2B5EF4-FFF2-40B4-BE49-F238E27FC236}">
                  <a16:creationId xmlns:a16="http://schemas.microsoft.com/office/drawing/2014/main" id="{3C3313C9-36D2-4201-ACFB-60A82FED856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900000">
              <a:off x="3345640" y="4333599"/>
              <a:ext cx="627001" cy="463254"/>
            </a:xfrm>
            <a:prstGeom prst="rect">
              <a:avLst/>
            </a:prstGeom>
          </p:spPr>
        </p:pic>
      </p:grpSp>
    </p:spTree>
    <p:extLst>
      <p:ext uri="{BB962C8B-B14F-4D97-AF65-F5344CB8AC3E}">
        <p14:creationId xmlns:p14="http://schemas.microsoft.com/office/powerpoint/2010/main" val="3787867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44817F29-06D4-43ED-AA99-EE12DD3AD638}"/>
              </a:ext>
            </a:extLst>
          </p:cNvPr>
          <p:cNvCxnSpPr>
            <a:cxnSpLocks/>
          </p:cNvCxnSpPr>
          <p:nvPr/>
        </p:nvCxnSpPr>
        <p:spPr bwMode="auto">
          <a:xfrm flipH="1">
            <a:off x="2103180" y="3644794"/>
            <a:ext cx="2037284" cy="0"/>
          </a:xfrm>
          <a:prstGeom prst="line">
            <a:avLst/>
          </a:prstGeom>
          <a:solidFill>
            <a:schemeClr val="accent1"/>
          </a:solidFill>
          <a:ln w="76200" cap="flat" cmpd="sng" algn="ctr">
            <a:solidFill>
              <a:srgbClr val="005288"/>
            </a:solidFill>
            <a:prstDash val="solid"/>
            <a:round/>
            <a:headEnd type="none" w="med" len="med"/>
            <a:tailEnd type="none" w="med" len="med"/>
          </a:ln>
          <a:effectLst/>
        </p:spPr>
      </p:cxnSp>
      <p:sp>
        <p:nvSpPr>
          <p:cNvPr id="2" name="Title 1">
            <a:extLst>
              <a:ext uri="{FF2B5EF4-FFF2-40B4-BE49-F238E27FC236}">
                <a16:creationId xmlns:a16="http://schemas.microsoft.com/office/drawing/2014/main" id="{599632FF-8E80-4635-82A8-CA4B6EFC1B3E}"/>
              </a:ext>
            </a:extLst>
          </p:cNvPr>
          <p:cNvSpPr>
            <a:spLocks noGrp="1"/>
          </p:cNvSpPr>
          <p:nvPr>
            <p:ph type="ctrTitle"/>
          </p:nvPr>
        </p:nvSpPr>
        <p:spPr/>
        <p:txBody>
          <a:bodyPr/>
          <a:lstStyle/>
          <a:p>
            <a:r>
              <a:rPr lang="en-US" dirty="0"/>
              <a:t>Agenda</a:t>
            </a:r>
          </a:p>
        </p:txBody>
      </p:sp>
      <p:sp>
        <p:nvSpPr>
          <p:cNvPr id="3" name="Slide Number Placeholder 2">
            <a:extLst>
              <a:ext uri="{FF2B5EF4-FFF2-40B4-BE49-F238E27FC236}">
                <a16:creationId xmlns:a16="http://schemas.microsoft.com/office/drawing/2014/main" id="{6D9196E2-028E-4A25-95E6-5619A578BC84}"/>
              </a:ext>
            </a:extLst>
          </p:cNvPr>
          <p:cNvSpPr>
            <a:spLocks noGrp="1"/>
          </p:cNvSpPr>
          <p:nvPr>
            <p:ph type="sldNum" sz="quarter" idx="10"/>
          </p:nvPr>
        </p:nvSpPr>
        <p:spPr/>
        <p:txBody>
          <a:bodyPr/>
          <a:lstStyle/>
          <a:p>
            <a:pPr>
              <a:defRPr/>
            </a:pPr>
            <a:fld id="{549690C8-B626-274D-8FA3-63299A4ABD75}" type="slidenum">
              <a:rPr lang="en-US" altLang="en-US" smtClean="0"/>
              <a:pPr>
                <a:defRPr/>
              </a:pPr>
              <a:t>2</a:t>
            </a:fld>
            <a:endParaRPr lang="en-US" altLang="en-US"/>
          </a:p>
        </p:txBody>
      </p:sp>
      <p:sp>
        <p:nvSpPr>
          <p:cNvPr id="4" name="Content Placeholder 3">
            <a:extLst>
              <a:ext uri="{FF2B5EF4-FFF2-40B4-BE49-F238E27FC236}">
                <a16:creationId xmlns:a16="http://schemas.microsoft.com/office/drawing/2014/main" id="{BCA7F70D-3FAB-4607-BB35-BBA01B78BD9D}"/>
              </a:ext>
            </a:extLst>
          </p:cNvPr>
          <p:cNvSpPr>
            <a:spLocks noGrp="1"/>
          </p:cNvSpPr>
          <p:nvPr>
            <p:ph idx="1"/>
          </p:nvPr>
        </p:nvSpPr>
        <p:spPr>
          <a:xfrm>
            <a:off x="4461124" y="1760100"/>
            <a:ext cx="6992351" cy="3139481"/>
          </a:xfrm>
        </p:spPr>
        <p:txBody>
          <a:bodyPr/>
          <a:lstStyle/>
          <a:p>
            <a:pPr indent="-640080">
              <a:spcBef>
                <a:spcPts val="1200"/>
              </a:spcBef>
              <a:spcAft>
                <a:spcPts val="600"/>
              </a:spcAft>
              <a:buClrTx/>
              <a:buFont typeface="Arial" panose="020B0604020202020204" pitchFamily="34" charset="0"/>
              <a:buChar char="►"/>
              <a:defRPr/>
            </a:pPr>
            <a:r>
              <a:rPr lang="en-US" sz="3200" dirty="0">
                <a:solidFill>
                  <a:srgbClr val="000000"/>
                </a:solidFill>
              </a:rPr>
              <a:t>Why Chemical Facility Security?</a:t>
            </a:r>
          </a:p>
          <a:p>
            <a:pPr marL="639763" indent="-639763">
              <a:spcBef>
                <a:spcPts val="1200"/>
              </a:spcBef>
              <a:spcAft>
                <a:spcPts val="600"/>
              </a:spcAft>
              <a:buClrTx/>
              <a:buFont typeface="Arial" panose="020B0604020202020204" pitchFamily="34" charset="0"/>
              <a:buChar char="►"/>
              <a:defRPr/>
            </a:pPr>
            <a:r>
              <a:rPr lang="en-US" sz="3200" dirty="0">
                <a:solidFill>
                  <a:srgbClr val="000000"/>
                </a:solidFill>
              </a:rPr>
              <a:t>Chemical Facility Anti-Terrorism Standards (CFATS)</a:t>
            </a:r>
          </a:p>
          <a:p>
            <a:pPr indent="-640080">
              <a:spcBef>
                <a:spcPts val="1200"/>
              </a:spcBef>
              <a:spcAft>
                <a:spcPts val="600"/>
              </a:spcAft>
              <a:buClrTx/>
              <a:buFont typeface="Arial" panose="020B0604020202020204" pitchFamily="34" charset="0"/>
              <a:buChar char="►"/>
              <a:defRPr/>
            </a:pPr>
            <a:r>
              <a:rPr lang="en-US" sz="3200" dirty="0">
                <a:solidFill>
                  <a:srgbClr val="000000"/>
                </a:solidFill>
              </a:rPr>
              <a:t>ChemLock</a:t>
            </a:r>
          </a:p>
          <a:p>
            <a:pPr marL="639763" indent="-639763">
              <a:spcBef>
                <a:spcPts val="1200"/>
              </a:spcBef>
              <a:spcAft>
                <a:spcPts val="600"/>
              </a:spcAft>
              <a:buFont typeface="Arial" panose="020B0604020202020204" pitchFamily="34" charset="0"/>
              <a:buChar char="►"/>
              <a:defRPr/>
            </a:pPr>
            <a:r>
              <a:rPr lang="en-US" sz="3200" dirty="0"/>
              <a:t>Ammonium Nitrate Security Program (ANSP)</a:t>
            </a:r>
          </a:p>
        </p:txBody>
      </p:sp>
      <p:cxnSp>
        <p:nvCxnSpPr>
          <p:cNvPr id="6" name="Straight Connector 5">
            <a:extLst>
              <a:ext uri="{FF2B5EF4-FFF2-40B4-BE49-F238E27FC236}">
                <a16:creationId xmlns:a16="http://schemas.microsoft.com/office/drawing/2014/main" id="{623FB882-AA3C-4275-B467-278222131ADF}"/>
              </a:ext>
            </a:extLst>
          </p:cNvPr>
          <p:cNvCxnSpPr>
            <a:cxnSpLocks/>
          </p:cNvCxnSpPr>
          <p:nvPr/>
        </p:nvCxnSpPr>
        <p:spPr bwMode="auto">
          <a:xfrm>
            <a:off x="4135702" y="1695897"/>
            <a:ext cx="0" cy="3936381"/>
          </a:xfrm>
          <a:prstGeom prst="line">
            <a:avLst/>
          </a:prstGeom>
          <a:solidFill>
            <a:schemeClr val="accent1"/>
          </a:solidFill>
          <a:ln w="76200" cap="flat" cmpd="sng" algn="ctr">
            <a:solidFill>
              <a:srgbClr val="005288"/>
            </a:solidFill>
            <a:prstDash val="solid"/>
            <a:round/>
            <a:headEnd type="none" w="med" len="med"/>
            <a:tailEnd type="none" w="med" len="med"/>
          </a:ln>
          <a:effectLst/>
        </p:spPr>
      </p:cxnSp>
      <p:grpSp>
        <p:nvGrpSpPr>
          <p:cNvPr id="7" name="Group 6">
            <a:extLst>
              <a:ext uri="{FF2B5EF4-FFF2-40B4-BE49-F238E27FC236}">
                <a16:creationId xmlns:a16="http://schemas.microsoft.com/office/drawing/2014/main" id="{AB24D313-CB04-4F62-BA44-063B0AC0686E}"/>
              </a:ext>
            </a:extLst>
          </p:cNvPr>
          <p:cNvGrpSpPr/>
          <p:nvPr/>
        </p:nvGrpSpPr>
        <p:grpSpPr>
          <a:xfrm>
            <a:off x="569842" y="2157191"/>
            <a:ext cx="2815144" cy="3003993"/>
            <a:chOff x="785880" y="1219867"/>
            <a:chExt cx="4373609" cy="4667019"/>
          </a:xfrm>
        </p:grpSpPr>
        <p:sp>
          <p:nvSpPr>
            <p:cNvPr id="8" name="Freeform: Shape 9">
              <a:extLst>
                <a:ext uri="{FF2B5EF4-FFF2-40B4-BE49-F238E27FC236}">
                  <a16:creationId xmlns:a16="http://schemas.microsoft.com/office/drawing/2014/main" id="{758C3FBE-2D53-46C9-9525-4434BDA24B0F}"/>
                </a:ext>
              </a:extLst>
            </p:cNvPr>
            <p:cNvSpPr/>
            <p:nvPr/>
          </p:nvSpPr>
          <p:spPr>
            <a:xfrm rot="3600000">
              <a:off x="578290" y="2248509"/>
              <a:ext cx="2995176" cy="2579996"/>
            </a:xfrm>
            <a:custGeom>
              <a:avLst/>
              <a:gdLst>
                <a:gd name="connsiteX0" fmla="*/ 435477 w 577215"/>
                <a:gd name="connsiteY0" fmla="*/ 0 h 497205"/>
                <a:gd name="connsiteX1" fmla="*/ 145161 w 577215"/>
                <a:gd name="connsiteY1" fmla="*/ 0 h 497205"/>
                <a:gd name="connsiteX2" fmla="*/ 0 w 577215"/>
                <a:gd name="connsiteY2" fmla="*/ 251420 h 497205"/>
                <a:gd name="connsiteX3" fmla="*/ 145161 w 577215"/>
                <a:gd name="connsiteY3" fmla="*/ 502846 h 497205"/>
                <a:gd name="connsiteX4" fmla="*/ 435477 w 577215"/>
                <a:gd name="connsiteY4" fmla="*/ 502846 h 497205"/>
                <a:gd name="connsiteX5" fmla="*/ 580632 w 577215"/>
                <a:gd name="connsiteY5" fmla="*/ 251420 h 49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215" h="497205">
                  <a:moveTo>
                    <a:pt x="435477" y="0"/>
                  </a:moveTo>
                  <a:lnTo>
                    <a:pt x="145161" y="0"/>
                  </a:lnTo>
                  <a:lnTo>
                    <a:pt x="0" y="251420"/>
                  </a:lnTo>
                  <a:lnTo>
                    <a:pt x="145161" y="502846"/>
                  </a:lnTo>
                  <a:lnTo>
                    <a:pt x="435477" y="502846"/>
                  </a:lnTo>
                  <a:lnTo>
                    <a:pt x="580632" y="251420"/>
                  </a:lnTo>
                  <a:close/>
                </a:path>
              </a:pathLst>
            </a:custGeom>
            <a:noFill/>
            <a:ln w="76200" cap="flat">
              <a:solidFill>
                <a:srgbClr val="CCDFEA"/>
              </a:solidFill>
              <a:prstDash val="solid"/>
              <a:miter/>
            </a:ln>
          </p:spPr>
          <p:txBody>
            <a:bodyPr rtlCol="0" anchor="ctr"/>
            <a:lstStyle/>
            <a:p>
              <a:endParaRPr lang="en-US">
                <a:solidFill>
                  <a:schemeClr val="bg1"/>
                </a:solidFill>
                <a:latin typeface="Franklin Gothic Medium" panose="020B0603020102020204" pitchFamily="34" charset="0"/>
              </a:endParaRPr>
            </a:p>
          </p:txBody>
        </p:sp>
        <p:sp>
          <p:nvSpPr>
            <p:cNvPr id="9" name="Freeform: Shape 9">
              <a:extLst>
                <a:ext uri="{FF2B5EF4-FFF2-40B4-BE49-F238E27FC236}">
                  <a16:creationId xmlns:a16="http://schemas.microsoft.com/office/drawing/2014/main" id="{C64DBE02-76E9-4115-9B1E-8B6917F34F2E}"/>
                </a:ext>
              </a:extLst>
            </p:cNvPr>
            <p:cNvSpPr/>
            <p:nvPr/>
          </p:nvSpPr>
          <p:spPr>
            <a:xfrm rot="3600000">
              <a:off x="1180623" y="3099298"/>
              <a:ext cx="2995174" cy="2580001"/>
            </a:xfrm>
            <a:custGeom>
              <a:avLst/>
              <a:gdLst>
                <a:gd name="connsiteX0" fmla="*/ 435477 w 577215"/>
                <a:gd name="connsiteY0" fmla="*/ 0 h 497205"/>
                <a:gd name="connsiteX1" fmla="*/ 145161 w 577215"/>
                <a:gd name="connsiteY1" fmla="*/ 0 h 497205"/>
                <a:gd name="connsiteX2" fmla="*/ 0 w 577215"/>
                <a:gd name="connsiteY2" fmla="*/ 251420 h 497205"/>
                <a:gd name="connsiteX3" fmla="*/ 145161 w 577215"/>
                <a:gd name="connsiteY3" fmla="*/ 502846 h 497205"/>
                <a:gd name="connsiteX4" fmla="*/ 435477 w 577215"/>
                <a:gd name="connsiteY4" fmla="*/ 502846 h 497205"/>
                <a:gd name="connsiteX5" fmla="*/ 580632 w 577215"/>
                <a:gd name="connsiteY5" fmla="*/ 251420 h 49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215" h="497205">
                  <a:moveTo>
                    <a:pt x="435477" y="0"/>
                  </a:moveTo>
                  <a:lnTo>
                    <a:pt x="145161" y="0"/>
                  </a:lnTo>
                  <a:lnTo>
                    <a:pt x="0" y="251420"/>
                  </a:lnTo>
                  <a:lnTo>
                    <a:pt x="145161" y="502846"/>
                  </a:lnTo>
                  <a:lnTo>
                    <a:pt x="435477" y="502846"/>
                  </a:lnTo>
                  <a:lnTo>
                    <a:pt x="580632" y="251420"/>
                  </a:lnTo>
                  <a:close/>
                </a:path>
              </a:pathLst>
            </a:custGeom>
            <a:solidFill>
              <a:srgbClr val="AD0425"/>
            </a:solidFill>
            <a:ln w="76200" cap="flat">
              <a:noFill/>
              <a:prstDash val="solid"/>
              <a:miter/>
            </a:ln>
          </p:spPr>
          <p:txBody>
            <a:bodyPr rtlCol="0" anchor="ctr"/>
            <a:lstStyle/>
            <a:p>
              <a:endParaRPr lang="en-US">
                <a:solidFill>
                  <a:schemeClr val="bg1"/>
                </a:solidFill>
                <a:latin typeface="Franklin Gothic Medium" panose="020B0603020102020204" pitchFamily="34" charset="0"/>
              </a:endParaRPr>
            </a:p>
          </p:txBody>
        </p:sp>
        <p:sp>
          <p:nvSpPr>
            <p:cNvPr id="10" name="Freeform: Shape 9">
              <a:extLst>
                <a:ext uri="{FF2B5EF4-FFF2-40B4-BE49-F238E27FC236}">
                  <a16:creationId xmlns:a16="http://schemas.microsoft.com/office/drawing/2014/main" id="{F2B7D739-37DF-4388-9120-306AB0BF7596}"/>
                </a:ext>
              </a:extLst>
            </p:cNvPr>
            <p:cNvSpPr/>
            <p:nvPr/>
          </p:nvSpPr>
          <p:spPr>
            <a:xfrm rot="3600000">
              <a:off x="869399" y="1539343"/>
              <a:ext cx="4609566" cy="3970614"/>
            </a:xfrm>
            <a:custGeom>
              <a:avLst/>
              <a:gdLst>
                <a:gd name="connsiteX0" fmla="*/ 435477 w 577215"/>
                <a:gd name="connsiteY0" fmla="*/ 0 h 497205"/>
                <a:gd name="connsiteX1" fmla="*/ 145161 w 577215"/>
                <a:gd name="connsiteY1" fmla="*/ 0 h 497205"/>
                <a:gd name="connsiteX2" fmla="*/ 0 w 577215"/>
                <a:gd name="connsiteY2" fmla="*/ 251420 h 497205"/>
                <a:gd name="connsiteX3" fmla="*/ 145161 w 577215"/>
                <a:gd name="connsiteY3" fmla="*/ 502846 h 497205"/>
                <a:gd name="connsiteX4" fmla="*/ 435477 w 577215"/>
                <a:gd name="connsiteY4" fmla="*/ 502846 h 497205"/>
                <a:gd name="connsiteX5" fmla="*/ 580632 w 577215"/>
                <a:gd name="connsiteY5" fmla="*/ 251420 h 49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215" h="497205">
                  <a:moveTo>
                    <a:pt x="435477" y="0"/>
                  </a:moveTo>
                  <a:lnTo>
                    <a:pt x="145161" y="0"/>
                  </a:lnTo>
                  <a:lnTo>
                    <a:pt x="0" y="251420"/>
                  </a:lnTo>
                  <a:lnTo>
                    <a:pt x="145161" y="502846"/>
                  </a:lnTo>
                  <a:lnTo>
                    <a:pt x="435477" y="502846"/>
                  </a:lnTo>
                  <a:lnTo>
                    <a:pt x="580632" y="251420"/>
                  </a:lnTo>
                  <a:close/>
                </a:path>
              </a:pathLst>
            </a:custGeom>
            <a:solidFill>
              <a:srgbClr val="005288"/>
            </a:solidFill>
            <a:ln w="76200" cap="flat">
              <a:noFill/>
              <a:prstDash val="solid"/>
              <a:miter/>
            </a:ln>
          </p:spPr>
          <p:txBody>
            <a:bodyPr rtlCol="0" anchor="ctr"/>
            <a:lstStyle/>
            <a:p>
              <a:endParaRPr lang="en-US">
                <a:solidFill>
                  <a:schemeClr val="bg1"/>
                </a:solidFill>
                <a:latin typeface="Franklin Gothic Medium" panose="020B0603020102020204" pitchFamily="34" charset="0"/>
              </a:endParaRPr>
            </a:p>
          </p:txBody>
        </p:sp>
        <p:pic>
          <p:nvPicPr>
            <p:cNvPr id="11" name="Picture 10" descr="Logo&#10;&#10;Description automatically generated">
              <a:extLst>
                <a:ext uri="{FF2B5EF4-FFF2-40B4-BE49-F238E27FC236}">
                  <a16:creationId xmlns:a16="http://schemas.microsoft.com/office/drawing/2014/main" id="{1DC5260A-16C9-4FF5-8EF0-B0D8162163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7727" y="1945736"/>
              <a:ext cx="3152911" cy="3152911"/>
            </a:xfrm>
            <a:prstGeom prst="rect">
              <a:avLst/>
            </a:prstGeom>
          </p:spPr>
        </p:pic>
      </p:grpSp>
    </p:spTree>
    <p:extLst>
      <p:ext uri="{BB962C8B-B14F-4D97-AF65-F5344CB8AC3E}">
        <p14:creationId xmlns:p14="http://schemas.microsoft.com/office/powerpoint/2010/main" val="70381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5B80F0-03FA-4002-BBBA-104CE2E69395}"/>
              </a:ext>
            </a:extLst>
          </p:cNvPr>
          <p:cNvSpPr/>
          <p:nvPr/>
        </p:nvSpPr>
        <p:spPr bwMode="auto">
          <a:xfrm>
            <a:off x="6890328" y="508000"/>
            <a:ext cx="5070763" cy="4738255"/>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3" name="Slide Number Placeholder 2">
            <a:extLst>
              <a:ext uri="{FF2B5EF4-FFF2-40B4-BE49-F238E27FC236}">
                <a16:creationId xmlns:a16="http://schemas.microsoft.com/office/drawing/2014/main" id="{28ED3907-C3BD-4C79-993A-37ADA1ECD136}"/>
              </a:ext>
            </a:extLst>
          </p:cNvPr>
          <p:cNvSpPr>
            <a:spLocks noGrp="1"/>
          </p:cNvSpPr>
          <p:nvPr>
            <p:ph type="sldNum" sz="quarter" idx="10"/>
          </p:nvPr>
        </p:nvSpPr>
        <p:spPr>
          <a:xfrm>
            <a:off x="11039764" y="5835338"/>
            <a:ext cx="533400" cy="276999"/>
          </a:xfrm>
        </p:spPr>
        <p:txBody>
          <a:bodyPr/>
          <a:lstStyle/>
          <a:p>
            <a:pPr>
              <a:defRPr/>
            </a:pPr>
            <a:fld id="{E5B367E4-E490-5D4C-B162-F1E62EFCCBB8}" type="slidenum">
              <a:rPr lang="en-US" altLang="en-US" smtClean="0"/>
              <a:pPr>
                <a:defRPr/>
              </a:pPr>
              <a:t>20</a:t>
            </a:fld>
            <a:endParaRPr lang="en-US" altLang="en-US"/>
          </a:p>
        </p:txBody>
      </p:sp>
      <p:sp>
        <p:nvSpPr>
          <p:cNvPr id="15" name="Rectangle 14">
            <a:extLst>
              <a:ext uri="{FF2B5EF4-FFF2-40B4-BE49-F238E27FC236}">
                <a16:creationId xmlns:a16="http://schemas.microsoft.com/office/drawing/2014/main" id="{1E111C8D-0BCE-41A9-9BF3-D73076A643C9}"/>
              </a:ext>
            </a:extLst>
          </p:cNvPr>
          <p:cNvSpPr/>
          <p:nvPr/>
        </p:nvSpPr>
        <p:spPr bwMode="auto">
          <a:xfrm>
            <a:off x="729673" y="4636655"/>
            <a:ext cx="4457421" cy="646361"/>
          </a:xfrm>
          <a:prstGeom prst="rect">
            <a:avLst/>
          </a:prstGeom>
          <a:solidFill>
            <a:srgbClr val="00528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pic>
        <p:nvPicPr>
          <p:cNvPr id="4" name="Picture 3" descr="Qr code&#10;&#10;Description automatically generated">
            <a:extLst>
              <a:ext uri="{FF2B5EF4-FFF2-40B4-BE49-F238E27FC236}">
                <a16:creationId xmlns:a16="http://schemas.microsoft.com/office/drawing/2014/main" id="{6251C5F5-4969-4353-8887-DBE5F30E07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0328" y="585574"/>
            <a:ext cx="4484998" cy="4471219"/>
          </a:xfrm>
          <a:prstGeom prst="rect">
            <a:avLst/>
          </a:prstGeom>
        </p:spPr>
      </p:pic>
      <p:pic>
        <p:nvPicPr>
          <p:cNvPr id="5" name="Picture 4" descr="Qr code&#10;&#10;Description automatically generated">
            <a:extLst>
              <a:ext uri="{FF2B5EF4-FFF2-40B4-BE49-F238E27FC236}">
                <a16:creationId xmlns:a16="http://schemas.microsoft.com/office/drawing/2014/main" id="{055765E0-BAC3-4F0C-982B-E4A8822CF9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202" y="585573"/>
            <a:ext cx="4457421" cy="4471220"/>
          </a:xfrm>
          <a:prstGeom prst="rect">
            <a:avLst/>
          </a:prstGeom>
        </p:spPr>
      </p:pic>
      <p:sp>
        <p:nvSpPr>
          <p:cNvPr id="6" name="Rectangle 5">
            <a:extLst>
              <a:ext uri="{FF2B5EF4-FFF2-40B4-BE49-F238E27FC236}">
                <a16:creationId xmlns:a16="http://schemas.microsoft.com/office/drawing/2014/main" id="{7380DB68-D379-4834-AD0E-380CD720BB43}"/>
              </a:ext>
            </a:extLst>
          </p:cNvPr>
          <p:cNvSpPr/>
          <p:nvPr/>
        </p:nvSpPr>
        <p:spPr bwMode="auto">
          <a:xfrm>
            <a:off x="8392722" y="5719107"/>
            <a:ext cx="3714749" cy="103759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atin typeface="Arial" charset="0"/>
            </a:endParaRPr>
          </a:p>
        </p:txBody>
      </p:sp>
      <p:sp>
        <p:nvSpPr>
          <p:cNvPr id="7" name="TextBox 6">
            <a:extLst>
              <a:ext uri="{FF2B5EF4-FFF2-40B4-BE49-F238E27FC236}">
                <a16:creationId xmlns:a16="http://schemas.microsoft.com/office/drawing/2014/main" id="{760BDA94-E60F-4344-8F66-6082DE28BFA2}"/>
              </a:ext>
            </a:extLst>
          </p:cNvPr>
          <p:cNvSpPr txBox="1"/>
          <p:nvPr/>
        </p:nvSpPr>
        <p:spPr>
          <a:xfrm>
            <a:off x="1509857" y="5257442"/>
            <a:ext cx="3847010" cy="461665"/>
          </a:xfrm>
          <a:prstGeom prst="rect">
            <a:avLst/>
          </a:prstGeom>
          <a:noFill/>
        </p:spPr>
        <p:txBody>
          <a:bodyPr wrap="square" rtlCol="0">
            <a:spAutoFit/>
          </a:bodyPr>
          <a:lstStyle/>
          <a:p>
            <a:r>
              <a:rPr lang="en-US">
                <a:hlinkClick r:id="rId5">
                  <a:extLst>
                    <a:ext uri="{A12FA001-AC4F-418D-AE19-62706E023703}">
                      <ahyp:hlinkClr xmlns:ahyp="http://schemas.microsoft.com/office/drawing/2018/hyperlinkcolor" val="tx"/>
                    </a:ext>
                  </a:extLst>
                </a:hlinkClick>
              </a:rPr>
              <a:t>ChemLock@cisa.dhs.gov</a:t>
            </a:r>
            <a:endParaRPr lang="en-US"/>
          </a:p>
        </p:txBody>
      </p:sp>
      <p:pic>
        <p:nvPicPr>
          <p:cNvPr id="8" name="Graphic 7" descr="Envelope with solid fill">
            <a:extLst>
              <a:ext uri="{FF2B5EF4-FFF2-40B4-BE49-F238E27FC236}">
                <a16:creationId xmlns:a16="http://schemas.microsoft.com/office/drawing/2014/main" id="{0592BAA9-FEEE-4390-AFBB-B81F92E7C99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1433" y="5229719"/>
            <a:ext cx="548999" cy="539540"/>
          </a:xfrm>
          <a:prstGeom prst="rect">
            <a:avLst/>
          </a:prstGeom>
        </p:spPr>
      </p:pic>
      <p:pic>
        <p:nvPicPr>
          <p:cNvPr id="9" name="Graphic 8" descr="Envelope with solid fill">
            <a:extLst>
              <a:ext uri="{FF2B5EF4-FFF2-40B4-BE49-F238E27FC236}">
                <a16:creationId xmlns:a16="http://schemas.microsoft.com/office/drawing/2014/main" id="{E793ACD5-33C9-4AA2-9531-B435B8CA5B9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517346" y="5283016"/>
            <a:ext cx="548999" cy="539540"/>
          </a:xfrm>
          <a:prstGeom prst="rect">
            <a:avLst/>
          </a:prstGeom>
        </p:spPr>
      </p:pic>
      <p:sp>
        <p:nvSpPr>
          <p:cNvPr id="10" name="TextBox 9">
            <a:extLst>
              <a:ext uri="{FF2B5EF4-FFF2-40B4-BE49-F238E27FC236}">
                <a16:creationId xmlns:a16="http://schemas.microsoft.com/office/drawing/2014/main" id="{B2A2A91F-D746-4C7B-B74B-CB2CBB47DDEF}"/>
              </a:ext>
            </a:extLst>
          </p:cNvPr>
          <p:cNvSpPr txBox="1"/>
          <p:nvPr/>
        </p:nvSpPr>
        <p:spPr>
          <a:xfrm>
            <a:off x="8015903" y="5307441"/>
            <a:ext cx="3216192" cy="461665"/>
          </a:xfrm>
          <a:prstGeom prst="rect">
            <a:avLst/>
          </a:prstGeom>
          <a:noFill/>
        </p:spPr>
        <p:txBody>
          <a:bodyPr wrap="square" rtlCol="0">
            <a:spAutoFit/>
          </a:bodyPr>
          <a:lstStyle/>
          <a:p>
            <a:pPr algn="ctr"/>
            <a:r>
              <a:rPr lang="en-US">
                <a:solidFill>
                  <a:srgbClr val="005288"/>
                </a:solidFill>
                <a:hlinkClick r:id="rId10">
                  <a:extLst>
                    <a:ext uri="{A12FA001-AC4F-418D-AE19-62706E023703}">
                      <ahyp:hlinkClr xmlns:ahyp="http://schemas.microsoft.com/office/drawing/2018/hyperlinkcolor" val="tx"/>
                    </a:ext>
                  </a:extLst>
                </a:hlinkClick>
              </a:rPr>
              <a:t>CFATS@hq.dhs.gov</a:t>
            </a:r>
            <a:endParaRPr lang="en-US">
              <a:solidFill>
                <a:srgbClr val="005288"/>
              </a:solidFill>
            </a:endParaRPr>
          </a:p>
        </p:txBody>
      </p:sp>
      <p:pic>
        <p:nvPicPr>
          <p:cNvPr id="11" name="Graphic 10" descr="Cursor with solid fill">
            <a:extLst>
              <a:ext uri="{FF2B5EF4-FFF2-40B4-BE49-F238E27FC236}">
                <a16:creationId xmlns:a16="http://schemas.microsoft.com/office/drawing/2014/main" id="{DDC92517-F37B-48E4-B37D-C0650FB6C1C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900000">
            <a:off x="1380979" y="5846798"/>
            <a:ext cx="488929" cy="463254"/>
          </a:xfrm>
          <a:prstGeom prst="rect">
            <a:avLst/>
          </a:prstGeom>
        </p:spPr>
      </p:pic>
      <p:sp>
        <p:nvSpPr>
          <p:cNvPr id="12" name="TextBox 11">
            <a:extLst>
              <a:ext uri="{FF2B5EF4-FFF2-40B4-BE49-F238E27FC236}">
                <a16:creationId xmlns:a16="http://schemas.microsoft.com/office/drawing/2014/main" id="{D270B2A3-144A-4EEE-A849-3C4463F3A011}"/>
              </a:ext>
            </a:extLst>
          </p:cNvPr>
          <p:cNvSpPr txBox="1"/>
          <p:nvPr/>
        </p:nvSpPr>
        <p:spPr>
          <a:xfrm>
            <a:off x="1897784" y="5835338"/>
            <a:ext cx="2886652" cy="461665"/>
          </a:xfrm>
          <a:prstGeom prst="rect">
            <a:avLst/>
          </a:prstGeom>
          <a:noFill/>
        </p:spPr>
        <p:txBody>
          <a:bodyPr wrap="square" rtlCol="0">
            <a:spAutoFit/>
          </a:bodyPr>
          <a:lstStyle/>
          <a:p>
            <a:r>
              <a:rPr lang="en-US">
                <a:hlinkClick r:id="rId13">
                  <a:extLst>
                    <a:ext uri="{A12FA001-AC4F-418D-AE19-62706E023703}">
                      <ahyp:hlinkClr xmlns:ahyp="http://schemas.microsoft.com/office/drawing/2018/hyperlinkcolor" val="tx"/>
                    </a:ext>
                  </a:extLst>
                </a:hlinkClick>
              </a:rPr>
              <a:t>cisa.gov/chemlock</a:t>
            </a:r>
            <a:endParaRPr lang="en-US"/>
          </a:p>
        </p:txBody>
      </p:sp>
      <p:pic>
        <p:nvPicPr>
          <p:cNvPr id="13" name="Graphic 12" descr="Cursor with solid fill">
            <a:extLst>
              <a:ext uri="{FF2B5EF4-FFF2-40B4-BE49-F238E27FC236}">
                <a16:creationId xmlns:a16="http://schemas.microsoft.com/office/drawing/2014/main" id="{4819307E-40FE-4F98-8945-72B573806BA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900000">
            <a:off x="8129927" y="5846797"/>
            <a:ext cx="488929" cy="463254"/>
          </a:xfrm>
          <a:prstGeom prst="rect">
            <a:avLst/>
          </a:prstGeom>
        </p:spPr>
      </p:pic>
      <p:sp>
        <p:nvSpPr>
          <p:cNvPr id="14" name="TextBox 13">
            <a:extLst>
              <a:ext uri="{FF2B5EF4-FFF2-40B4-BE49-F238E27FC236}">
                <a16:creationId xmlns:a16="http://schemas.microsoft.com/office/drawing/2014/main" id="{4F5D8DD0-7FB5-47D5-A70A-8D6ED30793B5}"/>
              </a:ext>
            </a:extLst>
          </p:cNvPr>
          <p:cNvSpPr txBox="1"/>
          <p:nvPr/>
        </p:nvSpPr>
        <p:spPr>
          <a:xfrm>
            <a:off x="8670477" y="5810761"/>
            <a:ext cx="2840536" cy="461665"/>
          </a:xfrm>
          <a:prstGeom prst="rect">
            <a:avLst/>
          </a:prstGeom>
          <a:noFill/>
        </p:spPr>
        <p:txBody>
          <a:bodyPr wrap="square" rtlCol="0">
            <a:spAutoFit/>
          </a:bodyPr>
          <a:lstStyle/>
          <a:p>
            <a:r>
              <a:rPr lang="en-US">
                <a:solidFill>
                  <a:srgbClr val="005288"/>
                </a:solidFill>
                <a:hlinkClick r:id="rId16">
                  <a:extLst>
                    <a:ext uri="{A12FA001-AC4F-418D-AE19-62706E023703}">
                      <ahyp:hlinkClr xmlns:ahyp="http://schemas.microsoft.com/office/drawing/2018/hyperlinkcolor" val="tx"/>
                    </a:ext>
                  </a:extLst>
                </a:hlinkClick>
              </a:rPr>
              <a:t>cisa.gov/cfats</a:t>
            </a:r>
            <a:endParaRPr lang="en-US">
              <a:solidFill>
                <a:srgbClr val="005288"/>
              </a:solidFill>
            </a:endParaRPr>
          </a:p>
        </p:txBody>
      </p:sp>
    </p:spTree>
    <p:extLst>
      <p:ext uri="{BB962C8B-B14F-4D97-AF65-F5344CB8AC3E}">
        <p14:creationId xmlns:p14="http://schemas.microsoft.com/office/powerpoint/2010/main" val="518475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a:extLst>
              <a:ext uri="{FF2B5EF4-FFF2-40B4-BE49-F238E27FC236}">
                <a16:creationId xmlns:a16="http://schemas.microsoft.com/office/drawing/2014/main" id="{47E89F34-D37D-4E31-A277-33D643F46688}"/>
              </a:ext>
            </a:extLst>
          </p:cNvPr>
          <p:cNvSpPr/>
          <p:nvPr/>
        </p:nvSpPr>
        <p:spPr bwMode="auto">
          <a:xfrm>
            <a:off x="-349768" y="1099226"/>
            <a:ext cx="1495655" cy="1400783"/>
          </a:xfrm>
          <a:prstGeom prst="hexagon">
            <a:avLst/>
          </a:prstGeom>
          <a:solidFill>
            <a:srgbClr val="FFFFFF">
              <a:alpha val="58039"/>
            </a:srgbClr>
          </a:solidFill>
          <a:ln w="57150" cap="flat" cmpd="sng" algn="ctr">
            <a:solidFill>
              <a:srgbClr val="00528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5" name="Hexagon 4">
            <a:extLst>
              <a:ext uri="{FF2B5EF4-FFF2-40B4-BE49-F238E27FC236}">
                <a16:creationId xmlns:a16="http://schemas.microsoft.com/office/drawing/2014/main" id="{443EEDC4-04A4-47D4-89BA-E4F36F83D275}"/>
              </a:ext>
            </a:extLst>
          </p:cNvPr>
          <p:cNvSpPr/>
          <p:nvPr/>
        </p:nvSpPr>
        <p:spPr bwMode="auto">
          <a:xfrm>
            <a:off x="862946" y="1828801"/>
            <a:ext cx="1495655" cy="1400783"/>
          </a:xfrm>
          <a:prstGeom prst="hexagon">
            <a:avLst/>
          </a:prstGeom>
          <a:solidFill>
            <a:srgbClr val="FFFFFF">
              <a:alpha val="58039"/>
            </a:srgbClr>
          </a:solidFill>
          <a:ln w="57150" cap="flat" cmpd="sng" algn="ctr">
            <a:solidFill>
              <a:srgbClr val="00528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6" name="Hexagon 5">
            <a:extLst>
              <a:ext uri="{FF2B5EF4-FFF2-40B4-BE49-F238E27FC236}">
                <a16:creationId xmlns:a16="http://schemas.microsoft.com/office/drawing/2014/main" id="{A619C3BA-7A33-41A8-8DC1-B33E8BF1AA08}"/>
              </a:ext>
            </a:extLst>
          </p:cNvPr>
          <p:cNvSpPr/>
          <p:nvPr/>
        </p:nvSpPr>
        <p:spPr bwMode="auto">
          <a:xfrm>
            <a:off x="853217" y="350195"/>
            <a:ext cx="1495655" cy="1400783"/>
          </a:xfrm>
          <a:prstGeom prst="hexagon">
            <a:avLst/>
          </a:prstGeom>
          <a:solidFill>
            <a:srgbClr val="FFFFFF">
              <a:alpha val="58039"/>
            </a:srgbClr>
          </a:solidFill>
          <a:ln w="57150" cap="flat" cmpd="sng" algn="ctr">
            <a:solidFill>
              <a:srgbClr val="00528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0" name="Title 2">
            <a:extLst>
              <a:ext uri="{FF2B5EF4-FFF2-40B4-BE49-F238E27FC236}">
                <a16:creationId xmlns:a16="http://schemas.microsoft.com/office/drawing/2014/main" id="{B7E85598-7A31-4ADF-8124-2C628A7463AC}"/>
              </a:ext>
            </a:extLst>
          </p:cNvPr>
          <p:cNvSpPr txBox="1">
            <a:spLocks/>
          </p:cNvSpPr>
          <p:nvPr/>
        </p:nvSpPr>
        <p:spPr>
          <a:xfrm>
            <a:off x="0" y="0"/>
            <a:ext cx="12192000" cy="1143000"/>
          </a:xfrm>
          <a:prstGeom prst="rect">
            <a:avLst/>
          </a:prstGeom>
        </p:spPr>
        <p:txBody>
          <a:bodyPr anchor="ctr"/>
          <a:lstStyle>
            <a:lvl1pPr algn="l" rtl="0" eaLnBrk="1" fontAlgn="base" hangingPunct="1">
              <a:spcBef>
                <a:spcPct val="0"/>
              </a:spcBef>
              <a:spcAft>
                <a:spcPct val="0"/>
              </a:spcAft>
              <a:defRPr sz="4200">
                <a:solidFill>
                  <a:srgbClr val="005288"/>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4200">
                <a:solidFill>
                  <a:srgbClr val="000063"/>
                </a:solidFill>
                <a:latin typeface="Times New Roman" pitchFamily="18" charset="0"/>
              </a:defRPr>
            </a:lvl6pPr>
            <a:lvl7pPr marL="914400" algn="l" rtl="0" eaLnBrk="1" fontAlgn="base" hangingPunct="1">
              <a:spcBef>
                <a:spcPct val="0"/>
              </a:spcBef>
              <a:spcAft>
                <a:spcPct val="0"/>
              </a:spcAft>
              <a:defRPr sz="4200">
                <a:solidFill>
                  <a:srgbClr val="000063"/>
                </a:solidFill>
                <a:latin typeface="Times New Roman" pitchFamily="18" charset="0"/>
              </a:defRPr>
            </a:lvl7pPr>
            <a:lvl8pPr marL="1371600" algn="l" rtl="0" eaLnBrk="1" fontAlgn="base" hangingPunct="1">
              <a:spcBef>
                <a:spcPct val="0"/>
              </a:spcBef>
              <a:spcAft>
                <a:spcPct val="0"/>
              </a:spcAft>
              <a:defRPr sz="4200">
                <a:solidFill>
                  <a:srgbClr val="000063"/>
                </a:solidFill>
                <a:latin typeface="Times New Roman" pitchFamily="18" charset="0"/>
              </a:defRPr>
            </a:lvl8pPr>
            <a:lvl9pPr marL="1828800" algn="l" rtl="0" eaLnBrk="1" fontAlgn="base" hangingPunct="1">
              <a:spcBef>
                <a:spcPct val="0"/>
              </a:spcBef>
              <a:spcAft>
                <a:spcPct val="0"/>
              </a:spcAft>
              <a:defRPr sz="4200">
                <a:solidFill>
                  <a:srgbClr val="000063"/>
                </a:solidFill>
                <a:latin typeface="Times New Roman" pitchFamily="18" charset="0"/>
              </a:defRPr>
            </a:lvl9pPr>
          </a:lstStyle>
          <a:p>
            <a:pPr defTabSz="914400"/>
            <a:endParaRPr lang="en-US" b="1">
              <a:solidFill>
                <a:schemeClr val="tx1"/>
              </a:solidFill>
            </a:endParaRPr>
          </a:p>
        </p:txBody>
      </p:sp>
      <p:cxnSp>
        <p:nvCxnSpPr>
          <p:cNvPr id="12" name="Straight Connector 11">
            <a:extLst>
              <a:ext uri="{FF2B5EF4-FFF2-40B4-BE49-F238E27FC236}">
                <a16:creationId xmlns:a16="http://schemas.microsoft.com/office/drawing/2014/main" id="{FB22DFAD-073D-45DF-B979-47161F271B35}"/>
              </a:ext>
            </a:extLst>
          </p:cNvPr>
          <p:cNvCxnSpPr/>
          <p:nvPr/>
        </p:nvCxnSpPr>
        <p:spPr bwMode="auto">
          <a:xfrm>
            <a:off x="2879386" y="1084635"/>
            <a:ext cx="7733489"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13" name="Hexagon 12">
            <a:extLst>
              <a:ext uri="{FF2B5EF4-FFF2-40B4-BE49-F238E27FC236}">
                <a16:creationId xmlns:a16="http://schemas.microsoft.com/office/drawing/2014/main" id="{B266DAB2-64A2-482D-AC8A-6661480F7EBD}"/>
              </a:ext>
            </a:extLst>
          </p:cNvPr>
          <p:cNvSpPr/>
          <p:nvPr/>
        </p:nvSpPr>
        <p:spPr bwMode="auto">
          <a:xfrm>
            <a:off x="9850458" y="4481209"/>
            <a:ext cx="1495655" cy="1400783"/>
          </a:xfrm>
          <a:prstGeom prst="hexagon">
            <a:avLst/>
          </a:prstGeom>
          <a:solidFill>
            <a:srgbClr val="FFFFFF">
              <a:alpha val="58039"/>
            </a:srgbClr>
          </a:solidFill>
          <a:ln w="57150" cap="flat" cmpd="sng" algn="ctr">
            <a:solidFill>
              <a:srgbClr val="00528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4" name="Hexagon 13">
            <a:extLst>
              <a:ext uri="{FF2B5EF4-FFF2-40B4-BE49-F238E27FC236}">
                <a16:creationId xmlns:a16="http://schemas.microsoft.com/office/drawing/2014/main" id="{FA4496EC-5FEA-442F-B27F-1A55D8B29A3E}"/>
              </a:ext>
            </a:extLst>
          </p:cNvPr>
          <p:cNvSpPr/>
          <p:nvPr/>
        </p:nvSpPr>
        <p:spPr bwMode="auto">
          <a:xfrm>
            <a:off x="11063172" y="5210784"/>
            <a:ext cx="1495655" cy="1400783"/>
          </a:xfrm>
          <a:prstGeom prst="hexagon">
            <a:avLst/>
          </a:prstGeom>
          <a:solidFill>
            <a:srgbClr val="FFFFFF">
              <a:alpha val="58039"/>
            </a:srgbClr>
          </a:solidFill>
          <a:ln w="57150" cap="flat" cmpd="sng" algn="ctr">
            <a:solidFill>
              <a:srgbClr val="00528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5" name="Hexagon 14">
            <a:extLst>
              <a:ext uri="{FF2B5EF4-FFF2-40B4-BE49-F238E27FC236}">
                <a16:creationId xmlns:a16="http://schemas.microsoft.com/office/drawing/2014/main" id="{819F647E-962E-4931-94DD-5769380B8B62}"/>
              </a:ext>
            </a:extLst>
          </p:cNvPr>
          <p:cNvSpPr/>
          <p:nvPr/>
        </p:nvSpPr>
        <p:spPr bwMode="auto">
          <a:xfrm>
            <a:off x="11053443" y="3732178"/>
            <a:ext cx="1495655" cy="1400783"/>
          </a:xfrm>
          <a:prstGeom prst="hexagon">
            <a:avLst/>
          </a:prstGeom>
          <a:solidFill>
            <a:srgbClr val="FFFFFF">
              <a:alpha val="58039"/>
            </a:srgbClr>
          </a:solidFill>
          <a:ln w="57150" cap="flat" cmpd="sng" algn="ctr">
            <a:solidFill>
              <a:srgbClr val="00528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7" name="TextBox 16">
            <a:extLst>
              <a:ext uri="{FF2B5EF4-FFF2-40B4-BE49-F238E27FC236}">
                <a16:creationId xmlns:a16="http://schemas.microsoft.com/office/drawing/2014/main" id="{CD085E8E-D762-4C5B-B6C4-A8C9E15C8487}"/>
              </a:ext>
            </a:extLst>
          </p:cNvPr>
          <p:cNvSpPr txBox="1"/>
          <p:nvPr/>
        </p:nvSpPr>
        <p:spPr>
          <a:xfrm>
            <a:off x="2801565" y="1421196"/>
            <a:ext cx="8544548" cy="1938992"/>
          </a:xfrm>
          <a:prstGeom prst="rect">
            <a:avLst/>
          </a:prstGeom>
          <a:noFill/>
        </p:spPr>
        <p:txBody>
          <a:bodyPr wrap="square" rtlCol="0">
            <a:spAutoFit/>
          </a:bodyPr>
          <a:lstStyle/>
          <a:p>
            <a:pPr defTabSz="914400" fontAlgn="base">
              <a:spcBef>
                <a:spcPct val="0"/>
              </a:spcBef>
              <a:spcAft>
                <a:spcPct val="0"/>
              </a:spcAft>
            </a:pPr>
            <a:r>
              <a:rPr lang="en-US" sz="6000" b="1" kern="0">
                <a:latin typeface="Arial" panose="020B0604020202020204" pitchFamily="34" charset="0"/>
                <a:ea typeface="+mj-ea"/>
                <a:cs typeface="Arial" panose="020B0604020202020204" pitchFamily="34" charset="0"/>
              </a:rPr>
              <a:t>Ammonium Nitrate Security Program</a:t>
            </a:r>
            <a:endParaRPr lang="en-US"/>
          </a:p>
        </p:txBody>
      </p:sp>
    </p:spTree>
    <p:extLst>
      <p:ext uri="{BB962C8B-B14F-4D97-AF65-F5344CB8AC3E}">
        <p14:creationId xmlns:p14="http://schemas.microsoft.com/office/powerpoint/2010/main" val="1622433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a:extLst>
              <a:ext uri="{FF2B5EF4-FFF2-40B4-BE49-F238E27FC236}">
                <a16:creationId xmlns:a16="http://schemas.microsoft.com/office/drawing/2014/main" id="{CDAF0985-BB93-ED48-A884-7AC83DD10CD8}"/>
              </a:ext>
            </a:extLst>
          </p:cNvPr>
          <p:cNvSpPr>
            <a:spLocks noGrp="1" noChangeArrowheads="1"/>
          </p:cNvSpPr>
          <p:nvPr>
            <p:ph type="ctrTitle"/>
          </p:nvPr>
        </p:nvSpPr>
        <p:spPr bwMode="auto">
          <a:extLst>
            <a:ext uri="{91240B29-F687-4F45-9708-019B960494DF}">
              <a14:hiddenLine xmlns:a14="http://schemas.microsoft.com/office/drawing/2010/main" w="9525">
                <a:solidFill>
                  <a:srgbClr val="000000"/>
                </a:solidFill>
                <a:miter lim="800000"/>
                <a:headEnd/>
                <a:tailEnd/>
              </a14:hiddenLine>
            </a:ext>
          </a:extLst>
        </p:spPr>
        <p:txBody>
          <a:bodyPr vert="horz" wrap="square" rIns="91440" numCol="1" anchor="t" anchorCtr="0" compatLnSpc="1">
            <a:prstTxWarp prst="textNoShape">
              <a:avLst/>
            </a:prstTxWarp>
          </a:bodyPr>
          <a:lstStyle/>
          <a:p>
            <a:r>
              <a:rPr lang="en-US" altLang="en-US" sz="3600" dirty="0"/>
              <a:t>Ammonium Nitrate Security Program (ANSP)</a:t>
            </a:r>
          </a:p>
        </p:txBody>
      </p:sp>
      <p:sp>
        <p:nvSpPr>
          <p:cNvPr id="14339" name="Slide Number Placeholder 1">
            <a:extLst>
              <a:ext uri="{FF2B5EF4-FFF2-40B4-BE49-F238E27FC236}">
                <a16:creationId xmlns:a16="http://schemas.microsoft.com/office/drawing/2014/main" id="{90134BE7-7A93-F946-BEBF-690499501B01}"/>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261B20F3-4946-6446-BF0F-53EBEE663290}" type="slidenum">
              <a:rPr lang="en-US" altLang="en-US" sz="1200" smtClean="0">
                <a:solidFill>
                  <a:srgbClr val="5A5B5D"/>
                </a:solidFill>
              </a:rPr>
              <a:pPr/>
              <a:t>22</a:t>
            </a:fld>
            <a:endParaRPr lang="en-US" altLang="en-US" sz="1200">
              <a:solidFill>
                <a:srgbClr val="5A5B5D"/>
              </a:solidFill>
            </a:endParaRPr>
          </a:p>
        </p:txBody>
      </p:sp>
      <p:sp>
        <p:nvSpPr>
          <p:cNvPr id="15" name="Content Placeholder 3">
            <a:extLst>
              <a:ext uri="{FF2B5EF4-FFF2-40B4-BE49-F238E27FC236}">
                <a16:creationId xmlns:a16="http://schemas.microsoft.com/office/drawing/2014/main" id="{0E36CBA5-E8E8-408C-9AC6-67B45117FDD6}"/>
              </a:ext>
            </a:extLst>
          </p:cNvPr>
          <p:cNvSpPr>
            <a:spLocks noGrp="1"/>
          </p:cNvSpPr>
          <p:nvPr>
            <p:ph idx="1"/>
          </p:nvPr>
        </p:nvSpPr>
        <p:spPr>
          <a:xfrm>
            <a:off x="393032" y="1468051"/>
            <a:ext cx="5386854" cy="3810000"/>
          </a:xfrm>
        </p:spPr>
        <p:txBody>
          <a:bodyPr/>
          <a:lstStyle/>
          <a:p>
            <a:pPr>
              <a:spcBef>
                <a:spcPts val="600"/>
              </a:spcBef>
              <a:spcAft>
                <a:spcPts val="600"/>
              </a:spcAft>
              <a:buClrTx/>
            </a:pPr>
            <a:r>
              <a:rPr lang="en-US" altLang="en-US" sz="1800">
                <a:solidFill>
                  <a:srgbClr val="000000"/>
                </a:solidFill>
              </a:rPr>
              <a:t>Congress authorized DHS to “regulate the sale and transfer of ammonium nitrate (AN)... to prevent the misappropriation or use of AN in an act of terrorism.” (Pub. L. 110-161)</a:t>
            </a:r>
          </a:p>
          <a:p>
            <a:pPr>
              <a:spcBef>
                <a:spcPts val="600"/>
              </a:spcBef>
              <a:spcAft>
                <a:spcPts val="0"/>
              </a:spcAft>
              <a:buClrTx/>
            </a:pPr>
            <a:r>
              <a:rPr lang="en-US" altLang="en-US" sz="1800">
                <a:solidFill>
                  <a:srgbClr val="000000"/>
                </a:solidFill>
              </a:rPr>
              <a:t>Requirements include:</a:t>
            </a:r>
          </a:p>
          <a:p>
            <a:pPr lvl="1">
              <a:spcBef>
                <a:spcPts val="600"/>
              </a:spcBef>
              <a:spcAft>
                <a:spcPts val="0"/>
              </a:spcAft>
              <a:buClrTx/>
            </a:pPr>
            <a:r>
              <a:rPr lang="en-US" altLang="en-US" sz="1600">
                <a:solidFill>
                  <a:srgbClr val="000000"/>
                </a:solidFill>
              </a:rPr>
              <a:t>Register AN sellers and purchasers and vet them against the Terrorist Screening Database</a:t>
            </a:r>
          </a:p>
          <a:p>
            <a:pPr lvl="1">
              <a:spcBef>
                <a:spcPts val="600"/>
              </a:spcBef>
              <a:spcAft>
                <a:spcPts val="0"/>
              </a:spcAft>
              <a:buClrTx/>
            </a:pPr>
            <a:r>
              <a:rPr lang="en-US" altLang="en-US" sz="1600">
                <a:solidFill>
                  <a:srgbClr val="000000"/>
                </a:solidFill>
              </a:rPr>
              <a:t>AN sellers must create and maintain records on AN sales or transfers for two years</a:t>
            </a:r>
          </a:p>
          <a:p>
            <a:pPr lvl="1">
              <a:spcBef>
                <a:spcPts val="600"/>
              </a:spcBef>
              <a:spcAft>
                <a:spcPts val="600"/>
              </a:spcAft>
              <a:buClrTx/>
            </a:pPr>
            <a:r>
              <a:rPr lang="en-US" altLang="en-US" sz="1600">
                <a:solidFill>
                  <a:srgbClr val="000000"/>
                </a:solidFill>
              </a:rPr>
              <a:t>AN facilities must report theft or loss of AN</a:t>
            </a:r>
          </a:p>
          <a:p>
            <a:pPr>
              <a:spcBef>
                <a:spcPts val="600"/>
              </a:spcBef>
              <a:spcAft>
                <a:spcPts val="600"/>
              </a:spcAft>
              <a:buClrTx/>
            </a:pPr>
            <a:r>
              <a:rPr lang="en-US" altLang="en-US" sz="1800">
                <a:solidFill>
                  <a:srgbClr val="000000"/>
                </a:solidFill>
              </a:rPr>
              <a:t>DHS has not yet issued regulations implementing this authority</a:t>
            </a:r>
          </a:p>
          <a:p>
            <a:pPr lvl="1">
              <a:spcBef>
                <a:spcPts val="0"/>
              </a:spcBef>
              <a:spcAft>
                <a:spcPts val="600"/>
              </a:spcAft>
              <a:buClrTx/>
            </a:pPr>
            <a:r>
              <a:rPr lang="en-US" altLang="en-US" sz="1600">
                <a:solidFill>
                  <a:srgbClr val="000000"/>
                </a:solidFill>
              </a:rPr>
              <a:t>Still searching for an approach that balances cost and security value given the single precursor focus</a:t>
            </a:r>
          </a:p>
        </p:txBody>
      </p:sp>
      <p:pic>
        <p:nvPicPr>
          <p:cNvPr id="3" name="Picture 2">
            <a:extLst>
              <a:ext uri="{FF2B5EF4-FFF2-40B4-BE49-F238E27FC236}">
                <a16:creationId xmlns:a16="http://schemas.microsoft.com/office/drawing/2014/main" id="{C8EB1A01-7C82-4551-BC9A-68F7B9D83E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518" y="1468051"/>
            <a:ext cx="5778450" cy="3921897"/>
          </a:xfrm>
          <a:prstGeom prst="rect">
            <a:avLst/>
          </a:prstGeom>
        </p:spPr>
      </p:pic>
      <p:sp>
        <p:nvSpPr>
          <p:cNvPr id="4" name="TextBox 3">
            <a:extLst>
              <a:ext uri="{FF2B5EF4-FFF2-40B4-BE49-F238E27FC236}">
                <a16:creationId xmlns:a16="http://schemas.microsoft.com/office/drawing/2014/main" id="{CCE41F86-852B-4A15-A245-4486244EF812}"/>
              </a:ext>
            </a:extLst>
          </p:cNvPr>
          <p:cNvSpPr txBox="1"/>
          <p:nvPr/>
        </p:nvSpPr>
        <p:spPr>
          <a:xfrm>
            <a:off x="6020518" y="5389948"/>
            <a:ext cx="6019082" cy="415498"/>
          </a:xfrm>
          <a:prstGeom prst="rect">
            <a:avLst/>
          </a:prstGeom>
          <a:noFill/>
        </p:spPr>
        <p:txBody>
          <a:bodyPr wrap="square" rtlCol="0">
            <a:spAutoFit/>
          </a:bodyPr>
          <a:lstStyle/>
          <a:p>
            <a:r>
              <a:rPr lang="en-US" sz="1050" dirty="0">
                <a:solidFill>
                  <a:srgbClr val="005288"/>
                </a:solidFill>
              </a:rPr>
              <a:t>In addition to its many legitimate uses, ammonium nitrate was the primary explosive used in the deadly Oklahoma City bombing in April 1995. (Creative Commons)</a:t>
            </a:r>
          </a:p>
        </p:txBody>
      </p:sp>
    </p:spTree>
    <p:extLst>
      <p:ext uri="{BB962C8B-B14F-4D97-AF65-F5344CB8AC3E}">
        <p14:creationId xmlns:p14="http://schemas.microsoft.com/office/powerpoint/2010/main" val="1488494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468F9-0EB9-473E-B246-B1706505D285}"/>
              </a:ext>
            </a:extLst>
          </p:cNvPr>
          <p:cNvSpPr>
            <a:spLocks noGrp="1"/>
          </p:cNvSpPr>
          <p:nvPr>
            <p:ph type="ctrTitle"/>
          </p:nvPr>
        </p:nvSpPr>
        <p:spPr/>
        <p:txBody>
          <a:bodyPr/>
          <a:lstStyle/>
          <a:p>
            <a:r>
              <a:rPr lang="en-US" sz="3600" dirty="0"/>
              <a:t>Update: Supplemental Notice of Proposed Rulemaking (SNPRM)</a:t>
            </a:r>
          </a:p>
        </p:txBody>
      </p:sp>
      <p:sp>
        <p:nvSpPr>
          <p:cNvPr id="3" name="Slide Number Placeholder 2">
            <a:extLst>
              <a:ext uri="{FF2B5EF4-FFF2-40B4-BE49-F238E27FC236}">
                <a16:creationId xmlns:a16="http://schemas.microsoft.com/office/drawing/2014/main" id="{629F4D8D-E04C-4A1B-88D0-7502D1EAFA81}"/>
              </a:ext>
            </a:extLst>
          </p:cNvPr>
          <p:cNvSpPr>
            <a:spLocks noGrp="1"/>
          </p:cNvSpPr>
          <p:nvPr>
            <p:ph type="sldNum" sz="quarter" idx="10"/>
          </p:nvPr>
        </p:nvSpPr>
        <p:spPr/>
        <p:txBody>
          <a:bodyPr/>
          <a:lstStyle/>
          <a:p>
            <a:pPr>
              <a:defRPr/>
            </a:pPr>
            <a:fld id="{92DA1020-C785-0A4B-99D6-E80BD29020BD}" type="slidenum">
              <a:rPr lang="en-US" altLang="en-US" smtClean="0"/>
              <a:pPr>
                <a:defRPr/>
              </a:pPr>
              <a:t>23</a:t>
            </a:fld>
            <a:endParaRPr lang="en-US" altLang="en-US"/>
          </a:p>
        </p:txBody>
      </p:sp>
      <p:sp>
        <p:nvSpPr>
          <p:cNvPr id="4" name="Content Placeholder 3">
            <a:extLst>
              <a:ext uri="{FF2B5EF4-FFF2-40B4-BE49-F238E27FC236}">
                <a16:creationId xmlns:a16="http://schemas.microsoft.com/office/drawing/2014/main" id="{D13AC8F4-7253-48F4-BB03-0FFFE60E7C40}"/>
              </a:ext>
            </a:extLst>
          </p:cNvPr>
          <p:cNvSpPr>
            <a:spLocks noGrp="1"/>
          </p:cNvSpPr>
          <p:nvPr>
            <p:ph idx="1"/>
          </p:nvPr>
        </p:nvSpPr>
        <p:spPr>
          <a:xfrm>
            <a:off x="609600" y="1888982"/>
            <a:ext cx="10972800" cy="3810000"/>
          </a:xfrm>
        </p:spPr>
        <p:txBody>
          <a:bodyPr/>
          <a:lstStyle/>
          <a:p>
            <a:pPr>
              <a:buClrTx/>
            </a:pPr>
            <a:r>
              <a:rPr lang="en-US" sz="2000" b="1" dirty="0">
                <a:solidFill>
                  <a:srgbClr val="000000"/>
                </a:solidFill>
              </a:rPr>
              <a:t>2011: </a:t>
            </a:r>
            <a:r>
              <a:rPr lang="en-US" sz="2000" dirty="0">
                <a:solidFill>
                  <a:srgbClr val="000000"/>
                </a:solidFill>
              </a:rPr>
              <a:t>DHS issued a Notice of Proposed Rulemaking (NPRM) (76 FR 46907).</a:t>
            </a:r>
          </a:p>
          <a:p>
            <a:pPr>
              <a:buClrTx/>
            </a:pPr>
            <a:r>
              <a:rPr lang="en-US" sz="2000" b="1" dirty="0">
                <a:solidFill>
                  <a:srgbClr val="000000"/>
                </a:solidFill>
              </a:rPr>
              <a:t>2022: </a:t>
            </a:r>
            <a:r>
              <a:rPr lang="en-US" sz="2000" dirty="0">
                <a:solidFill>
                  <a:srgbClr val="000000"/>
                </a:solidFill>
              </a:rPr>
              <a:t>DHS working on a Supplemental Notice of Proposed Rulemaking (SNPRM)</a:t>
            </a:r>
          </a:p>
          <a:p>
            <a:pPr>
              <a:buClrTx/>
            </a:pPr>
            <a:r>
              <a:rPr lang="en-US" sz="2000" b="1" dirty="0">
                <a:solidFill>
                  <a:srgbClr val="000000"/>
                </a:solidFill>
              </a:rPr>
              <a:t>2022: </a:t>
            </a:r>
            <a:r>
              <a:rPr lang="en-US" sz="2000" dirty="0">
                <a:solidFill>
                  <a:srgbClr val="000000"/>
                </a:solidFill>
              </a:rPr>
              <a:t>DHS held required consultations with industry and state government stakeholders</a:t>
            </a:r>
          </a:p>
          <a:p>
            <a:pPr lvl="1">
              <a:buClrTx/>
            </a:pPr>
            <a:r>
              <a:rPr lang="en-US" b="0" i="0" dirty="0">
                <a:solidFill>
                  <a:srgbClr val="000000"/>
                </a:solidFill>
                <a:effectLst/>
              </a:rPr>
              <a:t>Statute requires CISA </a:t>
            </a:r>
            <a:r>
              <a:rPr lang="en-US" dirty="0">
                <a:solidFill>
                  <a:srgbClr val="000000"/>
                </a:solidFill>
              </a:rPr>
              <a:t>to </a:t>
            </a:r>
            <a:r>
              <a:rPr lang="en-US" b="0" i="0" dirty="0">
                <a:solidFill>
                  <a:srgbClr val="000000"/>
                </a:solidFill>
                <a:effectLst/>
              </a:rPr>
              <a:t>carry out consultations with </a:t>
            </a:r>
            <a:r>
              <a:rPr lang="en-US" dirty="0">
                <a:solidFill>
                  <a:srgbClr val="000000"/>
                </a:solidFill>
              </a:rPr>
              <a:t>three types of stakeholders </a:t>
            </a:r>
            <a:r>
              <a:rPr lang="en-US" b="0" i="0" dirty="0">
                <a:solidFill>
                  <a:srgbClr val="000000"/>
                </a:solidFill>
                <a:effectLst/>
              </a:rPr>
              <a:t>to “</a:t>
            </a:r>
            <a:r>
              <a:rPr lang="en-US" b="0" i="1" dirty="0">
                <a:solidFill>
                  <a:srgbClr val="000000"/>
                </a:solidFill>
                <a:effectLst/>
              </a:rPr>
              <a:t>ensure that the access of agricultural producers to ammonium nitrate is not unduly burdened</a:t>
            </a:r>
            <a:r>
              <a:rPr lang="en-US" b="0" i="0" dirty="0">
                <a:solidFill>
                  <a:srgbClr val="000000"/>
                </a:solidFill>
                <a:effectLst/>
              </a:rPr>
              <a:t>” and to review the appeals process.</a:t>
            </a:r>
          </a:p>
        </p:txBody>
      </p:sp>
    </p:spTree>
    <p:extLst>
      <p:ext uri="{BB962C8B-B14F-4D97-AF65-F5344CB8AC3E}">
        <p14:creationId xmlns:p14="http://schemas.microsoft.com/office/powerpoint/2010/main" val="1621938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245CE-BBF6-4E16-A859-D9C60B06C7E3}"/>
              </a:ext>
            </a:extLst>
          </p:cNvPr>
          <p:cNvSpPr>
            <a:spLocks noGrp="1"/>
          </p:cNvSpPr>
          <p:nvPr>
            <p:ph type="ctrTitle"/>
          </p:nvPr>
        </p:nvSpPr>
        <p:spPr/>
        <p:txBody>
          <a:bodyPr/>
          <a:lstStyle/>
          <a:p>
            <a:r>
              <a:rPr lang="en-US" sz="3600" dirty="0"/>
              <a:t>Ammonium Nitrate Consultations</a:t>
            </a:r>
          </a:p>
        </p:txBody>
      </p:sp>
      <p:sp>
        <p:nvSpPr>
          <p:cNvPr id="3" name="Slide Number Placeholder 2">
            <a:extLst>
              <a:ext uri="{FF2B5EF4-FFF2-40B4-BE49-F238E27FC236}">
                <a16:creationId xmlns:a16="http://schemas.microsoft.com/office/drawing/2014/main" id="{D8EDD191-B10C-4654-83B8-6DF0C1FFFDF0}"/>
              </a:ext>
            </a:extLst>
          </p:cNvPr>
          <p:cNvSpPr>
            <a:spLocks noGrp="1"/>
          </p:cNvSpPr>
          <p:nvPr>
            <p:ph type="sldNum" sz="quarter" idx="10"/>
          </p:nvPr>
        </p:nvSpPr>
        <p:spPr/>
        <p:txBody>
          <a:bodyPr/>
          <a:lstStyle/>
          <a:p>
            <a:pPr>
              <a:defRPr/>
            </a:pPr>
            <a:fld id="{92DA1020-C785-0A4B-99D6-E80BD29020BD}" type="slidenum">
              <a:rPr lang="en-US" altLang="en-US" smtClean="0"/>
              <a:pPr>
                <a:defRPr/>
              </a:pPr>
              <a:t>24</a:t>
            </a:fld>
            <a:endParaRPr lang="en-US" altLang="en-US"/>
          </a:p>
        </p:txBody>
      </p:sp>
      <p:sp>
        <p:nvSpPr>
          <p:cNvPr id="4" name="Content Placeholder 3">
            <a:extLst>
              <a:ext uri="{FF2B5EF4-FFF2-40B4-BE49-F238E27FC236}">
                <a16:creationId xmlns:a16="http://schemas.microsoft.com/office/drawing/2014/main" id="{75CA1A42-35E0-499B-A8C6-D03CE375F72A}"/>
              </a:ext>
            </a:extLst>
          </p:cNvPr>
          <p:cNvSpPr>
            <a:spLocks noGrp="1"/>
          </p:cNvSpPr>
          <p:nvPr>
            <p:ph idx="1"/>
          </p:nvPr>
        </p:nvSpPr>
        <p:spPr>
          <a:xfrm>
            <a:off x="614838" y="1418139"/>
            <a:ext cx="7967629" cy="4191000"/>
          </a:xfrm>
        </p:spPr>
        <p:txBody>
          <a:bodyPr lIns="91440" tIns="45720" rIns="91440" bIns="45720" anchor="t"/>
          <a:lstStyle/>
          <a:p>
            <a:pPr marL="233045" indent="-233045">
              <a:buClrTx/>
            </a:pPr>
            <a:r>
              <a:rPr lang="en-US" sz="2000" b="0" i="0" dirty="0">
                <a:solidFill>
                  <a:srgbClr val="000000"/>
                </a:solidFill>
                <a:effectLst/>
              </a:rPr>
              <a:t>Statute (</a:t>
            </a:r>
            <a:r>
              <a:rPr lang="en-US" sz="2000" dirty="0">
                <a:solidFill>
                  <a:srgbClr val="000000"/>
                </a:solidFill>
                <a:effectLst/>
                <a:latin typeface="+mn-lt"/>
                <a:ea typeface="Calibri" panose="020F0502020204030204" pitchFamily="34" charset="0"/>
                <a:cs typeface="Arial" panose="020B0604020202020204" pitchFamily="34" charset="0"/>
              </a:rPr>
              <a:t>6 U.S.C. 488a(g) and 6 U.S.C. 488a(</a:t>
            </a:r>
            <a:r>
              <a:rPr lang="en-US" sz="2000" dirty="0" err="1">
                <a:solidFill>
                  <a:srgbClr val="000000"/>
                </a:solidFill>
                <a:effectLst/>
                <a:latin typeface="+mn-lt"/>
                <a:ea typeface="Calibri" panose="020F0502020204030204" pitchFamily="34" charset="0"/>
                <a:cs typeface="Arial" panose="020B0604020202020204" pitchFamily="34" charset="0"/>
              </a:rPr>
              <a:t>i</a:t>
            </a:r>
            <a:r>
              <a:rPr lang="en-US" sz="2000" dirty="0">
                <a:solidFill>
                  <a:srgbClr val="000000"/>
                </a:solidFill>
                <a:effectLst/>
                <a:latin typeface="+mn-lt"/>
                <a:ea typeface="Calibri" panose="020F0502020204030204" pitchFamily="34" charset="0"/>
                <a:cs typeface="Arial" panose="020B0604020202020204" pitchFamily="34" charset="0"/>
              </a:rPr>
              <a:t>)(4)(B))</a:t>
            </a:r>
            <a:r>
              <a:rPr lang="en-US" sz="2000" dirty="0">
                <a:solidFill>
                  <a:srgbClr val="000000"/>
                </a:solidFill>
              </a:rPr>
              <a:t>: </a:t>
            </a:r>
          </a:p>
          <a:p>
            <a:pPr marL="571182" lvl="1" indent="-233045">
              <a:buClrTx/>
            </a:pPr>
            <a:r>
              <a:rPr lang="en-US" sz="1800" dirty="0">
                <a:solidFill>
                  <a:srgbClr val="000000"/>
                </a:solidFill>
              </a:rPr>
              <a:t>"[DHS] shall consult</a:t>
            </a:r>
            <a:r>
              <a:rPr lang="en-US" sz="1800" b="0" dirty="0">
                <a:solidFill>
                  <a:srgbClr val="000000"/>
                </a:solidFill>
                <a:effectLst/>
              </a:rPr>
              <a:t> with </a:t>
            </a:r>
            <a:r>
              <a:rPr lang="en-US" sz="1800" dirty="0">
                <a:solidFill>
                  <a:srgbClr val="000000"/>
                </a:solidFill>
              </a:rPr>
              <a:t>the Secretary of Agriculture, States, and appropriate private sector entities, </a:t>
            </a:r>
            <a:r>
              <a:rPr lang="en-US" sz="1800" b="0" dirty="0">
                <a:solidFill>
                  <a:srgbClr val="000000"/>
                </a:solidFill>
                <a:effectLst/>
              </a:rPr>
              <a:t>to ensure that access of agricultural producers</a:t>
            </a:r>
            <a:r>
              <a:rPr lang="en-US" sz="1800" dirty="0">
                <a:solidFill>
                  <a:srgbClr val="000000"/>
                </a:solidFill>
              </a:rPr>
              <a:t> </a:t>
            </a:r>
            <a:r>
              <a:rPr lang="en-US" sz="1800" b="0" dirty="0">
                <a:solidFill>
                  <a:srgbClr val="000000"/>
                </a:solidFill>
                <a:effectLst/>
              </a:rPr>
              <a:t>to ammonium</a:t>
            </a:r>
            <a:r>
              <a:rPr lang="en-US" sz="1800" dirty="0">
                <a:solidFill>
                  <a:srgbClr val="000000"/>
                </a:solidFill>
              </a:rPr>
              <a:t> </a:t>
            </a:r>
            <a:r>
              <a:rPr lang="en-US" sz="1800" b="0" dirty="0">
                <a:solidFill>
                  <a:srgbClr val="000000"/>
                </a:solidFill>
                <a:effectLst/>
              </a:rPr>
              <a:t>nitrate is not unduly burdened.”</a:t>
            </a:r>
            <a:r>
              <a:rPr lang="en-US" sz="1800" dirty="0">
                <a:solidFill>
                  <a:srgbClr val="000000"/>
                </a:solidFill>
              </a:rPr>
              <a:t> </a:t>
            </a:r>
          </a:p>
          <a:p>
            <a:pPr marL="571182" lvl="1" indent="-233045">
              <a:buClrTx/>
            </a:pPr>
            <a:r>
              <a:rPr lang="en-US" sz="1800" b="0" i="0" dirty="0">
                <a:solidFill>
                  <a:srgbClr val="000000"/>
                </a:solidFill>
                <a:effectLst/>
              </a:rPr>
              <a:t>“[DHS]</a:t>
            </a:r>
            <a:r>
              <a:rPr lang="en-US" sz="1800" dirty="0">
                <a:solidFill>
                  <a:srgbClr val="000000"/>
                </a:solidFill>
              </a:rPr>
              <a:t>, in developing the appeals process [for denied AN registration numbers], shall consult with appropriate stakeholders.</a:t>
            </a:r>
            <a:endParaRPr lang="en-US" sz="1800" b="0" i="0" dirty="0">
              <a:solidFill>
                <a:srgbClr val="000000"/>
              </a:solidFill>
              <a:effectLst/>
              <a:cs typeface="Arial"/>
            </a:endParaRPr>
          </a:p>
          <a:p>
            <a:pPr marL="233045" indent="-233045">
              <a:buClrTx/>
            </a:pPr>
            <a:r>
              <a:rPr lang="en-US" sz="2000" dirty="0">
                <a:solidFill>
                  <a:srgbClr val="000000"/>
                </a:solidFill>
                <a:ea typeface="+mn-lt"/>
                <a:cs typeface="+mn-lt"/>
              </a:rPr>
              <a:t>Purpose of the consultations: </a:t>
            </a:r>
          </a:p>
          <a:p>
            <a:pPr lvl="1" indent="-223520">
              <a:buClrTx/>
            </a:pPr>
            <a:r>
              <a:rPr lang="en-US" sz="1800" dirty="0">
                <a:solidFill>
                  <a:srgbClr val="000000"/>
                </a:solidFill>
                <a:ea typeface="+mn-lt"/>
                <a:cs typeface="+mn-lt"/>
              </a:rPr>
              <a:t>Learn from stakeholders how proposed changes in the SNPRM will affect them.</a:t>
            </a:r>
          </a:p>
          <a:p>
            <a:pPr lvl="1" indent="-223520">
              <a:buClrTx/>
            </a:pPr>
            <a:r>
              <a:rPr lang="en-US" sz="1800" dirty="0">
                <a:solidFill>
                  <a:srgbClr val="000000"/>
                </a:solidFill>
                <a:ea typeface="+mn-lt"/>
                <a:cs typeface="+mn-lt"/>
              </a:rPr>
              <a:t>Learn from stakeholders how they view the burden of the SNPRM.</a:t>
            </a:r>
            <a:endParaRPr lang="en-US" sz="1800" dirty="0">
              <a:solidFill>
                <a:srgbClr val="000000"/>
              </a:solidFill>
            </a:endParaRPr>
          </a:p>
          <a:p>
            <a:pPr marL="233045" indent="-233045">
              <a:buClrTx/>
            </a:pPr>
            <a:r>
              <a:rPr lang="en-US" sz="2000" b="1" dirty="0">
                <a:solidFill>
                  <a:srgbClr val="000000"/>
                </a:solidFill>
              </a:rPr>
              <a:t>The consultations do not replace the normal public notice and comment period for this rulemaking. </a:t>
            </a:r>
            <a:endParaRPr lang="en-US" sz="2000" b="1" dirty="0">
              <a:solidFill>
                <a:srgbClr val="000000"/>
              </a:solidFill>
              <a:cs typeface="Arial"/>
            </a:endParaRPr>
          </a:p>
        </p:txBody>
      </p:sp>
      <p:grpSp>
        <p:nvGrpSpPr>
          <p:cNvPr id="12" name="Group 11">
            <a:extLst>
              <a:ext uri="{FF2B5EF4-FFF2-40B4-BE49-F238E27FC236}">
                <a16:creationId xmlns:a16="http://schemas.microsoft.com/office/drawing/2014/main" id="{3CCF6D2E-1F60-4ACB-A719-E38E22D577BE}"/>
              </a:ext>
            </a:extLst>
          </p:cNvPr>
          <p:cNvGrpSpPr/>
          <p:nvPr/>
        </p:nvGrpSpPr>
        <p:grpSpPr>
          <a:xfrm>
            <a:off x="8582467" y="1382884"/>
            <a:ext cx="3217727" cy="4056977"/>
            <a:chOff x="8208440" y="1624725"/>
            <a:chExt cx="3217727" cy="4056977"/>
          </a:xfrm>
        </p:grpSpPr>
        <p:grpSp>
          <p:nvGrpSpPr>
            <p:cNvPr id="5" name="Group 4">
              <a:extLst>
                <a:ext uri="{FF2B5EF4-FFF2-40B4-BE49-F238E27FC236}">
                  <a16:creationId xmlns:a16="http://schemas.microsoft.com/office/drawing/2014/main" id="{8ED10639-0331-4E8D-9029-A2BB77DF9222}"/>
                </a:ext>
              </a:extLst>
            </p:cNvPr>
            <p:cNvGrpSpPr/>
            <p:nvPr/>
          </p:nvGrpSpPr>
          <p:grpSpPr>
            <a:xfrm>
              <a:off x="8208440" y="1624725"/>
              <a:ext cx="3217727" cy="4056977"/>
              <a:chOff x="755252" y="1826561"/>
              <a:chExt cx="3217727" cy="4056977"/>
            </a:xfrm>
          </p:grpSpPr>
          <p:sp>
            <p:nvSpPr>
              <p:cNvPr id="6" name="Freeform 396">
                <a:extLst>
                  <a:ext uri="{FF2B5EF4-FFF2-40B4-BE49-F238E27FC236}">
                    <a16:creationId xmlns:a16="http://schemas.microsoft.com/office/drawing/2014/main" id="{BB2D3D59-A6D8-4481-B2B3-78422AE3F612}"/>
                  </a:ext>
                </a:extLst>
              </p:cNvPr>
              <p:cNvSpPr>
                <a:spLocks/>
              </p:cNvSpPr>
              <p:nvPr/>
            </p:nvSpPr>
            <p:spPr bwMode="auto">
              <a:xfrm>
                <a:off x="1894109" y="1826561"/>
                <a:ext cx="986398" cy="1135287"/>
              </a:xfrm>
              <a:custGeom>
                <a:avLst/>
                <a:gdLst>
                  <a:gd name="T0" fmla="*/ 159 w 159"/>
                  <a:gd name="T1" fmla="*/ 138 h 183"/>
                  <a:gd name="T2" fmla="*/ 159 w 159"/>
                  <a:gd name="T3" fmla="*/ 45 h 183"/>
                  <a:gd name="T4" fmla="*/ 78 w 159"/>
                  <a:gd name="T5" fmla="*/ 0 h 183"/>
                  <a:gd name="T6" fmla="*/ 0 w 159"/>
                  <a:gd name="T7" fmla="*/ 45 h 183"/>
                  <a:gd name="T8" fmla="*/ 0 w 159"/>
                  <a:gd name="T9" fmla="*/ 138 h 183"/>
                  <a:gd name="T10" fmla="*/ 78 w 159"/>
                  <a:gd name="T11" fmla="*/ 183 h 183"/>
                  <a:gd name="T12" fmla="*/ 159 w 159"/>
                  <a:gd name="T13" fmla="*/ 138 h 183"/>
                </a:gdLst>
                <a:ahLst/>
                <a:cxnLst>
                  <a:cxn ang="0">
                    <a:pos x="T0" y="T1"/>
                  </a:cxn>
                  <a:cxn ang="0">
                    <a:pos x="T2" y="T3"/>
                  </a:cxn>
                  <a:cxn ang="0">
                    <a:pos x="T4" y="T5"/>
                  </a:cxn>
                  <a:cxn ang="0">
                    <a:pos x="T6" y="T7"/>
                  </a:cxn>
                  <a:cxn ang="0">
                    <a:pos x="T8" y="T9"/>
                  </a:cxn>
                  <a:cxn ang="0">
                    <a:pos x="T10" y="T11"/>
                  </a:cxn>
                  <a:cxn ang="0">
                    <a:pos x="T12" y="T13"/>
                  </a:cxn>
                </a:cxnLst>
                <a:rect l="0" t="0" r="r" b="b"/>
                <a:pathLst>
                  <a:path w="159" h="183">
                    <a:moveTo>
                      <a:pt x="159" y="138"/>
                    </a:moveTo>
                    <a:lnTo>
                      <a:pt x="159" y="45"/>
                    </a:lnTo>
                    <a:lnTo>
                      <a:pt x="78" y="0"/>
                    </a:lnTo>
                    <a:lnTo>
                      <a:pt x="0" y="45"/>
                    </a:lnTo>
                    <a:lnTo>
                      <a:pt x="0" y="138"/>
                    </a:lnTo>
                    <a:lnTo>
                      <a:pt x="78" y="183"/>
                    </a:lnTo>
                    <a:lnTo>
                      <a:pt x="159" y="138"/>
                    </a:lnTo>
                    <a:close/>
                  </a:path>
                </a:pathLst>
              </a:custGeom>
              <a:solidFill>
                <a:srgbClr val="005288"/>
              </a:solidFill>
              <a:ln>
                <a:noFill/>
              </a:ln>
            </p:spPr>
            <p:txBody>
              <a:bodyPr vert="horz" wrap="square" lIns="91440" tIns="45720" rIns="91440" bIns="45720" numCol="1" anchor="t" anchorCtr="0" compatLnSpc="1">
                <a:prstTxWarp prst="textNoShape">
                  <a:avLst/>
                </a:prstTxWarp>
              </a:bodyPr>
              <a:lstStyle/>
              <a:p>
                <a:endParaRPr lang="en-ID"/>
              </a:p>
            </p:txBody>
          </p:sp>
          <p:sp>
            <p:nvSpPr>
              <p:cNvPr id="7" name="Freeform 396">
                <a:extLst>
                  <a:ext uri="{FF2B5EF4-FFF2-40B4-BE49-F238E27FC236}">
                    <a16:creationId xmlns:a16="http://schemas.microsoft.com/office/drawing/2014/main" id="{680E8720-9454-42D2-B630-F6F32FEC7895}"/>
                  </a:ext>
                </a:extLst>
              </p:cNvPr>
              <p:cNvSpPr>
                <a:spLocks/>
              </p:cNvSpPr>
              <p:nvPr/>
            </p:nvSpPr>
            <p:spPr bwMode="auto">
              <a:xfrm>
                <a:off x="1354524" y="2795498"/>
                <a:ext cx="986398" cy="1135287"/>
              </a:xfrm>
              <a:custGeom>
                <a:avLst/>
                <a:gdLst>
                  <a:gd name="T0" fmla="*/ 159 w 159"/>
                  <a:gd name="T1" fmla="*/ 138 h 183"/>
                  <a:gd name="T2" fmla="*/ 159 w 159"/>
                  <a:gd name="T3" fmla="*/ 45 h 183"/>
                  <a:gd name="T4" fmla="*/ 78 w 159"/>
                  <a:gd name="T5" fmla="*/ 0 h 183"/>
                  <a:gd name="T6" fmla="*/ 0 w 159"/>
                  <a:gd name="T7" fmla="*/ 45 h 183"/>
                  <a:gd name="T8" fmla="*/ 0 w 159"/>
                  <a:gd name="T9" fmla="*/ 138 h 183"/>
                  <a:gd name="T10" fmla="*/ 78 w 159"/>
                  <a:gd name="T11" fmla="*/ 183 h 183"/>
                  <a:gd name="T12" fmla="*/ 159 w 159"/>
                  <a:gd name="T13" fmla="*/ 138 h 183"/>
                </a:gdLst>
                <a:ahLst/>
                <a:cxnLst>
                  <a:cxn ang="0">
                    <a:pos x="T0" y="T1"/>
                  </a:cxn>
                  <a:cxn ang="0">
                    <a:pos x="T2" y="T3"/>
                  </a:cxn>
                  <a:cxn ang="0">
                    <a:pos x="T4" y="T5"/>
                  </a:cxn>
                  <a:cxn ang="0">
                    <a:pos x="T6" y="T7"/>
                  </a:cxn>
                  <a:cxn ang="0">
                    <a:pos x="T8" y="T9"/>
                  </a:cxn>
                  <a:cxn ang="0">
                    <a:pos x="T10" y="T11"/>
                  </a:cxn>
                  <a:cxn ang="0">
                    <a:pos x="T12" y="T13"/>
                  </a:cxn>
                </a:cxnLst>
                <a:rect l="0" t="0" r="r" b="b"/>
                <a:pathLst>
                  <a:path w="159" h="183">
                    <a:moveTo>
                      <a:pt x="159" y="138"/>
                    </a:moveTo>
                    <a:lnTo>
                      <a:pt x="159" y="45"/>
                    </a:lnTo>
                    <a:lnTo>
                      <a:pt x="78" y="0"/>
                    </a:lnTo>
                    <a:lnTo>
                      <a:pt x="0" y="45"/>
                    </a:lnTo>
                    <a:lnTo>
                      <a:pt x="0" y="138"/>
                    </a:lnTo>
                    <a:lnTo>
                      <a:pt x="78" y="183"/>
                    </a:lnTo>
                    <a:lnTo>
                      <a:pt x="159" y="138"/>
                    </a:lnTo>
                    <a:close/>
                  </a:path>
                </a:pathLst>
              </a:custGeom>
              <a:solidFill>
                <a:srgbClr val="0478AE"/>
              </a:solidFill>
              <a:ln>
                <a:noFill/>
              </a:ln>
            </p:spPr>
            <p:txBody>
              <a:bodyPr vert="horz" wrap="square" lIns="91440" tIns="45720" rIns="91440" bIns="45720" numCol="1" anchor="t" anchorCtr="0" compatLnSpc="1">
                <a:prstTxWarp prst="textNoShape">
                  <a:avLst/>
                </a:prstTxWarp>
              </a:bodyPr>
              <a:lstStyle/>
              <a:p>
                <a:endParaRPr lang="en-ID"/>
              </a:p>
            </p:txBody>
          </p:sp>
          <p:sp>
            <p:nvSpPr>
              <p:cNvPr id="8" name="Freeform 396">
                <a:extLst>
                  <a:ext uri="{FF2B5EF4-FFF2-40B4-BE49-F238E27FC236}">
                    <a16:creationId xmlns:a16="http://schemas.microsoft.com/office/drawing/2014/main" id="{AD192C0E-1B04-4A84-9418-BAB211739D89}"/>
                  </a:ext>
                </a:extLst>
              </p:cNvPr>
              <p:cNvSpPr>
                <a:spLocks/>
              </p:cNvSpPr>
              <p:nvPr/>
            </p:nvSpPr>
            <p:spPr bwMode="auto">
              <a:xfrm>
                <a:off x="1894109" y="3764435"/>
                <a:ext cx="986398" cy="1135287"/>
              </a:xfrm>
              <a:custGeom>
                <a:avLst/>
                <a:gdLst>
                  <a:gd name="T0" fmla="*/ 159 w 159"/>
                  <a:gd name="T1" fmla="*/ 138 h 183"/>
                  <a:gd name="T2" fmla="*/ 159 w 159"/>
                  <a:gd name="T3" fmla="*/ 45 h 183"/>
                  <a:gd name="T4" fmla="*/ 78 w 159"/>
                  <a:gd name="T5" fmla="*/ 0 h 183"/>
                  <a:gd name="T6" fmla="*/ 0 w 159"/>
                  <a:gd name="T7" fmla="*/ 45 h 183"/>
                  <a:gd name="T8" fmla="*/ 0 w 159"/>
                  <a:gd name="T9" fmla="*/ 138 h 183"/>
                  <a:gd name="T10" fmla="*/ 78 w 159"/>
                  <a:gd name="T11" fmla="*/ 183 h 183"/>
                  <a:gd name="T12" fmla="*/ 159 w 159"/>
                  <a:gd name="T13" fmla="*/ 138 h 183"/>
                </a:gdLst>
                <a:ahLst/>
                <a:cxnLst>
                  <a:cxn ang="0">
                    <a:pos x="T0" y="T1"/>
                  </a:cxn>
                  <a:cxn ang="0">
                    <a:pos x="T2" y="T3"/>
                  </a:cxn>
                  <a:cxn ang="0">
                    <a:pos x="T4" y="T5"/>
                  </a:cxn>
                  <a:cxn ang="0">
                    <a:pos x="T6" y="T7"/>
                  </a:cxn>
                  <a:cxn ang="0">
                    <a:pos x="T8" y="T9"/>
                  </a:cxn>
                  <a:cxn ang="0">
                    <a:pos x="T10" y="T11"/>
                  </a:cxn>
                  <a:cxn ang="0">
                    <a:pos x="T12" y="T13"/>
                  </a:cxn>
                </a:cxnLst>
                <a:rect l="0" t="0" r="r" b="b"/>
                <a:pathLst>
                  <a:path w="159" h="183">
                    <a:moveTo>
                      <a:pt x="159" y="138"/>
                    </a:moveTo>
                    <a:lnTo>
                      <a:pt x="159" y="45"/>
                    </a:lnTo>
                    <a:lnTo>
                      <a:pt x="78" y="0"/>
                    </a:lnTo>
                    <a:lnTo>
                      <a:pt x="0" y="45"/>
                    </a:lnTo>
                    <a:lnTo>
                      <a:pt x="0" y="138"/>
                    </a:lnTo>
                    <a:lnTo>
                      <a:pt x="78" y="183"/>
                    </a:lnTo>
                    <a:lnTo>
                      <a:pt x="159" y="138"/>
                    </a:lnTo>
                    <a:close/>
                  </a:path>
                </a:pathLst>
              </a:custGeom>
              <a:solidFill>
                <a:srgbClr val="5E9632"/>
              </a:solidFill>
              <a:ln>
                <a:noFill/>
              </a:ln>
            </p:spPr>
            <p:txBody>
              <a:bodyPr vert="horz" wrap="square" lIns="91440" tIns="45720" rIns="91440" bIns="45720" numCol="1" anchor="t" anchorCtr="0" compatLnSpc="1">
                <a:prstTxWarp prst="textNoShape">
                  <a:avLst/>
                </a:prstTxWarp>
              </a:bodyPr>
              <a:lstStyle/>
              <a:p>
                <a:endParaRPr lang="en-ID"/>
              </a:p>
            </p:txBody>
          </p:sp>
          <p:sp>
            <p:nvSpPr>
              <p:cNvPr id="9" name="Freeform 396">
                <a:extLst>
                  <a:ext uri="{FF2B5EF4-FFF2-40B4-BE49-F238E27FC236}">
                    <a16:creationId xmlns:a16="http://schemas.microsoft.com/office/drawing/2014/main" id="{DE7B8A66-F1C9-409B-A77F-5E4FA366B7AE}"/>
                  </a:ext>
                </a:extLst>
              </p:cNvPr>
              <p:cNvSpPr>
                <a:spLocks/>
              </p:cNvSpPr>
              <p:nvPr/>
            </p:nvSpPr>
            <p:spPr bwMode="auto">
              <a:xfrm>
                <a:off x="2986581" y="3764435"/>
                <a:ext cx="986398" cy="1135287"/>
              </a:xfrm>
              <a:custGeom>
                <a:avLst/>
                <a:gdLst>
                  <a:gd name="T0" fmla="*/ 159 w 159"/>
                  <a:gd name="T1" fmla="*/ 138 h 183"/>
                  <a:gd name="T2" fmla="*/ 159 w 159"/>
                  <a:gd name="T3" fmla="*/ 45 h 183"/>
                  <a:gd name="T4" fmla="*/ 78 w 159"/>
                  <a:gd name="T5" fmla="*/ 0 h 183"/>
                  <a:gd name="T6" fmla="*/ 0 w 159"/>
                  <a:gd name="T7" fmla="*/ 45 h 183"/>
                  <a:gd name="T8" fmla="*/ 0 w 159"/>
                  <a:gd name="T9" fmla="*/ 138 h 183"/>
                  <a:gd name="T10" fmla="*/ 78 w 159"/>
                  <a:gd name="T11" fmla="*/ 183 h 183"/>
                  <a:gd name="T12" fmla="*/ 159 w 159"/>
                  <a:gd name="T13" fmla="*/ 138 h 183"/>
                </a:gdLst>
                <a:ahLst/>
                <a:cxnLst>
                  <a:cxn ang="0">
                    <a:pos x="T0" y="T1"/>
                  </a:cxn>
                  <a:cxn ang="0">
                    <a:pos x="T2" y="T3"/>
                  </a:cxn>
                  <a:cxn ang="0">
                    <a:pos x="T4" y="T5"/>
                  </a:cxn>
                  <a:cxn ang="0">
                    <a:pos x="T6" y="T7"/>
                  </a:cxn>
                  <a:cxn ang="0">
                    <a:pos x="T8" y="T9"/>
                  </a:cxn>
                  <a:cxn ang="0">
                    <a:pos x="T10" y="T11"/>
                  </a:cxn>
                  <a:cxn ang="0">
                    <a:pos x="T12" y="T13"/>
                  </a:cxn>
                </a:cxnLst>
                <a:rect l="0" t="0" r="r" b="b"/>
                <a:pathLst>
                  <a:path w="159" h="183">
                    <a:moveTo>
                      <a:pt x="159" y="138"/>
                    </a:moveTo>
                    <a:lnTo>
                      <a:pt x="159" y="45"/>
                    </a:lnTo>
                    <a:lnTo>
                      <a:pt x="78" y="0"/>
                    </a:lnTo>
                    <a:lnTo>
                      <a:pt x="0" y="45"/>
                    </a:lnTo>
                    <a:lnTo>
                      <a:pt x="0" y="138"/>
                    </a:lnTo>
                    <a:lnTo>
                      <a:pt x="78" y="183"/>
                    </a:lnTo>
                    <a:lnTo>
                      <a:pt x="159" y="138"/>
                    </a:lnTo>
                    <a:close/>
                  </a:path>
                </a:pathLst>
              </a:custGeom>
              <a:solidFill>
                <a:srgbClr val="838487"/>
              </a:solidFill>
              <a:ln>
                <a:noFill/>
              </a:ln>
            </p:spPr>
            <p:txBody>
              <a:bodyPr vert="horz" wrap="square" lIns="91440" tIns="45720" rIns="91440" bIns="45720" numCol="1" anchor="t" anchorCtr="0" compatLnSpc="1">
                <a:prstTxWarp prst="textNoShape">
                  <a:avLst/>
                </a:prstTxWarp>
              </a:bodyPr>
              <a:lstStyle/>
              <a:p>
                <a:endParaRPr lang="en-ID"/>
              </a:p>
            </p:txBody>
          </p:sp>
          <p:sp>
            <p:nvSpPr>
              <p:cNvPr id="10" name="Freeform 396">
                <a:extLst>
                  <a:ext uri="{FF2B5EF4-FFF2-40B4-BE49-F238E27FC236}">
                    <a16:creationId xmlns:a16="http://schemas.microsoft.com/office/drawing/2014/main" id="{CC3F9FC3-338C-4524-84ED-D0505F851F76}"/>
                  </a:ext>
                </a:extLst>
              </p:cNvPr>
              <p:cNvSpPr>
                <a:spLocks/>
              </p:cNvSpPr>
              <p:nvPr/>
            </p:nvSpPr>
            <p:spPr bwMode="auto">
              <a:xfrm>
                <a:off x="755252" y="1839788"/>
                <a:ext cx="986398" cy="1135286"/>
              </a:xfrm>
              <a:custGeom>
                <a:avLst/>
                <a:gdLst>
                  <a:gd name="T0" fmla="*/ 159 w 159"/>
                  <a:gd name="T1" fmla="*/ 138 h 183"/>
                  <a:gd name="T2" fmla="*/ 159 w 159"/>
                  <a:gd name="T3" fmla="*/ 45 h 183"/>
                  <a:gd name="T4" fmla="*/ 78 w 159"/>
                  <a:gd name="T5" fmla="*/ 0 h 183"/>
                  <a:gd name="T6" fmla="*/ 0 w 159"/>
                  <a:gd name="T7" fmla="*/ 45 h 183"/>
                  <a:gd name="T8" fmla="*/ 0 w 159"/>
                  <a:gd name="T9" fmla="*/ 138 h 183"/>
                  <a:gd name="T10" fmla="*/ 78 w 159"/>
                  <a:gd name="T11" fmla="*/ 183 h 183"/>
                  <a:gd name="T12" fmla="*/ 159 w 159"/>
                  <a:gd name="T13" fmla="*/ 138 h 183"/>
                </a:gdLst>
                <a:ahLst/>
                <a:cxnLst>
                  <a:cxn ang="0">
                    <a:pos x="T0" y="T1"/>
                  </a:cxn>
                  <a:cxn ang="0">
                    <a:pos x="T2" y="T3"/>
                  </a:cxn>
                  <a:cxn ang="0">
                    <a:pos x="T4" y="T5"/>
                  </a:cxn>
                  <a:cxn ang="0">
                    <a:pos x="T6" y="T7"/>
                  </a:cxn>
                  <a:cxn ang="0">
                    <a:pos x="T8" y="T9"/>
                  </a:cxn>
                  <a:cxn ang="0">
                    <a:pos x="T10" y="T11"/>
                  </a:cxn>
                  <a:cxn ang="0">
                    <a:pos x="T12" y="T13"/>
                  </a:cxn>
                </a:cxnLst>
                <a:rect l="0" t="0" r="r" b="b"/>
                <a:pathLst>
                  <a:path w="159" h="183">
                    <a:moveTo>
                      <a:pt x="159" y="138"/>
                    </a:moveTo>
                    <a:lnTo>
                      <a:pt x="159" y="45"/>
                    </a:lnTo>
                    <a:lnTo>
                      <a:pt x="78" y="0"/>
                    </a:lnTo>
                    <a:lnTo>
                      <a:pt x="0" y="45"/>
                    </a:lnTo>
                    <a:lnTo>
                      <a:pt x="0" y="138"/>
                    </a:lnTo>
                    <a:lnTo>
                      <a:pt x="78" y="183"/>
                    </a:lnTo>
                    <a:lnTo>
                      <a:pt x="159" y="138"/>
                    </a:lnTo>
                    <a:close/>
                  </a:path>
                </a:pathLst>
              </a:custGeom>
              <a:noFill/>
              <a:ln w="19050">
                <a:solidFill>
                  <a:srgbClr val="C0C2C4"/>
                </a:solidFill>
              </a:ln>
              <a:effectLst/>
            </p:spPr>
            <p:txBody>
              <a:bodyPr vert="horz" wrap="square" lIns="91440" tIns="45720" rIns="91440" bIns="45720" numCol="1" anchor="t" anchorCtr="0" compatLnSpc="1">
                <a:prstTxWarp prst="textNoShape">
                  <a:avLst/>
                </a:prstTxWarp>
                <a:noAutofit/>
              </a:bodyPr>
              <a:lstStyle/>
              <a:p>
                <a:endParaRPr lang="en-ID"/>
              </a:p>
            </p:txBody>
          </p:sp>
          <p:sp>
            <p:nvSpPr>
              <p:cNvPr id="11" name="Freeform 396">
                <a:extLst>
                  <a:ext uri="{FF2B5EF4-FFF2-40B4-BE49-F238E27FC236}">
                    <a16:creationId xmlns:a16="http://schemas.microsoft.com/office/drawing/2014/main" id="{D8323CC3-5B8B-436A-865C-409D1CE30D50}"/>
                  </a:ext>
                </a:extLst>
              </p:cNvPr>
              <p:cNvSpPr>
                <a:spLocks/>
              </p:cNvSpPr>
              <p:nvPr/>
            </p:nvSpPr>
            <p:spPr bwMode="auto">
              <a:xfrm>
                <a:off x="2440345" y="4748251"/>
                <a:ext cx="986398" cy="1135287"/>
              </a:xfrm>
              <a:custGeom>
                <a:avLst/>
                <a:gdLst>
                  <a:gd name="T0" fmla="*/ 159 w 159"/>
                  <a:gd name="T1" fmla="*/ 138 h 183"/>
                  <a:gd name="T2" fmla="*/ 159 w 159"/>
                  <a:gd name="T3" fmla="*/ 45 h 183"/>
                  <a:gd name="T4" fmla="*/ 78 w 159"/>
                  <a:gd name="T5" fmla="*/ 0 h 183"/>
                  <a:gd name="T6" fmla="*/ 0 w 159"/>
                  <a:gd name="T7" fmla="*/ 45 h 183"/>
                  <a:gd name="T8" fmla="*/ 0 w 159"/>
                  <a:gd name="T9" fmla="*/ 138 h 183"/>
                  <a:gd name="T10" fmla="*/ 78 w 159"/>
                  <a:gd name="T11" fmla="*/ 183 h 183"/>
                  <a:gd name="T12" fmla="*/ 159 w 159"/>
                  <a:gd name="T13" fmla="*/ 138 h 183"/>
                </a:gdLst>
                <a:ahLst/>
                <a:cxnLst>
                  <a:cxn ang="0">
                    <a:pos x="T0" y="T1"/>
                  </a:cxn>
                  <a:cxn ang="0">
                    <a:pos x="T2" y="T3"/>
                  </a:cxn>
                  <a:cxn ang="0">
                    <a:pos x="T4" y="T5"/>
                  </a:cxn>
                  <a:cxn ang="0">
                    <a:pos x="T6" y="T7"/>
                  </a:cxn>
                  <a:cxn ang="0">
                    <a:pos x="T8" y="T9"/>
                  </a:cxn>
                  <a:cxn ang="0">
                    <a:pos x="T10" y="T11"/>
                  </a:cxn>
                  <a:cxn ang="0">
                    <a:pos x="T12" y="T13"/>
                  </a:cxn>
                </a:cxnLst>
                <a:rect l="0" t="0" r="r" b="b"/>
                <a:pathLst>
                  <a:path w="159" h="183">
                    <a:moveTo>
                      <a:pt x="159" y="138"/>
                    </a:moveTo>
                    <a:lnTo>
                      <a:pt x="159" y="45"/>
                    </a:lnTo>
                    <a:lnTo>
                      <a:pt x="78" y="0"/>
                    </a:lnTo>
                    <a:lnTo>
                      <a:pt x="0" y="45"/>
                    </a:lnTo>
                    <a:lnTo>
                      <a:pt x="0" y="138"/>
                    </a:lnTo>
                    <a:lnTo>
                      <a:pt x="78" y="183"/>
                    </a:lnTo>
                    <a:lnTo>
                      <a:pt x="159" y="138"/>
                    </a:lnTo>
                    <a:close/>
                  </a:path>
                </a:pathLst>
              </a:custGeom>
              <a:noFill/>
              <a:ln w="19050">
                <a:solidFill>
                  <a:srgbClr val="C0C2C4"/>
                </a:solidFill>
              </a:ln>
              <a:effectLst/>
            </p:spPr>
            <p:txBody>
              <a:bodyPr vert="horz" wrap="square" lIns="91440" tIns="45720" rIns="91440" bIns="45720" numCol="1" anchor="t" anchorCtr="0" compatLnSpc="1">
                <a:prstTxWarp prst="textNoShape">
                  <a:avLst/>
                </a:prstTxWarp>
                <a:noAutofit/>
              </a:bodyPr>
              <a:lstStyle/>
              <a:p>
                <a:endParaRPr lang="en-ID"/>
              </a:p>
            </p:txBody>
          </p:sp>
        </p:grpSp>
        <p:pic>
          <p:nvPicPr>
            <p:cNvPr id="15" name="Graphic 14" descr="Grain outline">
              <a:extLst>
                <a:ext uri="{FF2B5EF4-FFF2-40B4-BE49-F238E27FC236}">
                  <a16:creationId xmlns:a16="http://schemas.microsoft.com/office/drawing/2014/main" id="{67342A7A-7BCA-4E3E-A663-B1CA848F88C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432489" y="3715522"/>
              <a:ext cx="816014" cy="816014"/>
            </a:xfrm>
            <a:prstGeom prst="rect">
              <a:avLst/>
            </a:prstGeom>
          </p:spPr>
        </p:pic>
        <p:pic>
          <p:nvPicPr>
            <p:cNvPr id="19" name="Graphic 18" descr="Meeting outline">
              <a:extLst>
                <a:ext uri="{FF2B5EF4-FFF2-40B4-BE49-F238E27FC236}">
                  <a16:creationId xmlns:a16="http://schemas.microsoft.com/office/drawing/2014/main" id="{6B042A40-562B-4DF8-975F-4D19D41621B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27905" y="3649444"/>
              <a:ext cx="810126" cy="810126"/>
            </a:xfrm>
            <a:prstGeom prst="rect">
              <a:avLst/>
            </a:prstGeom>
          </p:spPr>
        </p:pic>
        <p:pic>
          <p:nvPicPr>
            <p:cNvPr id="21" name="Graphic 20" descr="Handshake outline">
              <a:extLst>
                <a:ext uri="{FF2B5EF4-FFF2-40B4-BE49-F238E27FC236}">
                  <a16:creationId xmlns:a16="http://schemas.microsoft.com/office/drawing/2014/main" id="{9B3FE592-3D24-44E3-A3FC-8426953DD75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92919" y="2769682"/>
              <a:ext cx="816014" cy="816014"/>
            </a:xfrm>
            <a:prstGeom prst="rect">
              <a:avLst/>
            </a:prstGeom>
          </p:spPr>
        </p:pic>
        <p:pic>
          <p:nvPicPr>
            <p:cNvPr id="23" name="Graphic 22" descr="Seeds outline">
              <a:extLst>
                <a:ext uri="{FF2B5EF4-FFF2-40B4-BE49-F238E27FC236}">
                  <a16:creationId xmlns:a16="http://schemas.microsoft.com/office/drawing/2014/main" id="{A3401FC7-7594-448E-830E-6039055E778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383296" y="1735168"/>
              <a:ext cx="914400" cy="914400"/>
            </a:xfrm>
            <a:prstGeom prst="rect">
              <a:avLst/>
            </a:prstGeom>
          </p:spPr>
        </p:pic>
      </p:grpSp>
    </p:spTree>
    <p:extLst>
      <p:ext uri="{BB962C8B-B14F-4D97-AF65-F5344CB8AC3E}">
        <p14:creationId xmlns:p14="http://schemas.microsoft.com/office/powerpoint/2010/main" val="452864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a:extLst>
              <a:ext uri="{FF2B5EF4-FFF2-40B4-BE49-F238E27FC236}">
                <a16:creationId xmlns:a16="http://schemas.microsoft.com/office/drawing/2014/main" id="{47E89F34-D37D-4E31-A277-33D643F46688}"/>
              </a:ext>
            </a:extLst>
          </p:cNvPr>
          <p:cNvSpPr/>
          <p:nvPr/>
        </p:nvSpPr>
        <p:spPr bwMode="auto">
          <a:xfrm>
            <a:off x="-349768" y="1099226"/>
            <a:ext cx="1495655" cy="1400783"/>
          </a:xfrm>
          <a:prstGeom prst="hexagon">
            <a:avLst/>
          </a:prstGeom>
          <a:solidFill>
            <a:srgbClr val="FFFFFF">
              <a:alpha val="58039"/>
            </a:srgbClr>
          </a:solidFill>
          <a:ln w="57150" cap="flat" cmpd="sng" algn="ctr">
            <a:solidFill>
              <a:srgbClr val="00528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5" name="Hexagon 4">
            <a:extLst>
              <a:ext uri="{FF2B5EF4-FFF2-40B4-BE49-F238E27FC236}">
                <a16:creationId xmlns:a16="http://schemas.microsoft.com/office/drawing/2014/main" id="{443EEDC4-04A4-47D4-89BA-E4F36F83D275}"/>
              </a:ext>
            </a:extLst>
          </p:cNvPr>
          <p:cNvSpPr/>
          <p:nvPr/>
        </p:nvSpPr>
        <p:spPr bwMode="auto">
          <a:xfrm>
            <a:off x="862946" y="1828801"/>
            <a:ext cx="1495655" cy="1400783"/>
          </a:xfrm>
          <a:prstGeom prst="hexagon">
            <a:avLst/>
          </a:prstGeom>
          <a:solidFill>
            <a:srgbClr val="FFFFFF">
              <a:alpha val="58039"/>
            </a:srgbClr>
          </a:solidFill>
          <a:ln w="57150" cap="flat" cmpd="sng" algn="ctr">
            <a:solidFill>
              <a:srgbClr val="00528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6" name="Hexagon 5">
            <a:extLst>
              <a:ext uri="{FF2B5EF4-FFF2-40B4-BE49-F238E27FC236}">
                <a16:creationId xmlns:a16="http://schemas.microsoft.com/office/drawing/2014/main" id="{A619C3BA-7A33-41A8-8DC1-B33E8BF1AA08}"/>
              </a:ext>
            </a:extLst>
          </p:cNvPr>
          <p:cNvSpPr/>
          <p:nvPr/>
        </p:nvSpPr>
        <p:spPr bwMode="auto">
          <a:xfrm>
            <a:off x="853217" y="350195"/>
            <a:ext cx="1495655" cy="1400783"/>
          </a:xfrm>
          <a:prstGeom prst="hexagon">
            <a:avLst/>
          </a:prstGeom>
          <a:solidFill>
            <a:srgbClr val="FFFFFF">
              <a:alpha val="58039"/>
            </a:srgbClr>
          </a:solidFill>
          <a:ln w="57150" cap="flat" cmpd="sng" algn="ctr">
            <a:solidFill>
              <a:srgbClr val="00528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0" name="Title 2">
            <a:extLst>
              <a:ext uri="{FF2B5EF4-FFF2-40B4-BE49-F238E27FC236}">
                <a16:creationId xmlns:a16="http://schemas.microsoft.com/office/drawing/2014/main" id="{B7E85598-7A31-4ADF-8124-2C628A7463AC}"/>
              </a:ext>
            </a:extLst>
          </p:cNvPr>
          <p:cNvSpPr txBox="1">
            <a:spLocks/>
          </p:cNvSpPr>
          <p:nvPr/>
        </p:nvSpPr>
        <p:spPr>
          <a:xfrm>
            <a:off x="0" y="0"/>
            <a:ext cx="12192000" cy="1143000"/>
          </a:xfrm>
          <a:prstGeom prst="rect">
            <a:avLst/>
          </a:prstGeom>
        </p:spPr>
        <p:txBody>
          <a:bodyPr anchor="ctr"/>
          <a:lstStyle>
            <a:lvl1pPr algn="l" rtl="0" eaLnBrk="1" fontAlgn="base" hangingPunct="1">
              <a:spcBef>
                <a:spcPct val="0"/>
              </a:spcBef>
              <a:spcAft>
                <a:spcPct val="0"/>
              </a:spcAft>
              <a:defRPr sz="4200">
                <a:solidFill>
                  <a:srgbClr val="005288"/>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4200">
                <a:solidFill>
                  <a:srgbClr val="000063"/>
                </a:solidFill>
                <a:latin typeface="Times New Roman" pitchFamily="18" charset="0"/>
              </a:defRPr>
            </a:lvl6pPr>
            <a:lvl7pPr marL="914400" algn="l" rtl="0" eaLnBrk="1" fontAlgn="base" hangingPunct="1">
              <a:spcBef>
                <a:spcPct val="0"/>
              </a:spcBef>
              <a:spcAft>
                <a:spcPct val="0"/>
              </a:spcAft>
              <a:defRPr sz="4200">
                <a:solidFill>
                  <a:srgbClr val="000063"/>
                </a:solidFill>
                <a:latin typeface="Times New Roman" pitchFamily="18" charset="0"/>
              </a:defRPr>
            </a:lvl7pPr>
            <a:lvl8pPr marL="1371600" algn="l" rtl="0" eaLnBrk="1" fontAlgn="base" hangingPunct="1">
              <a:spcBef>
                <a:spcPct val="0"/>
              </a:spcBef>
              <a:spcAft>
                <a:spcPct val="0"/>
              </a:spcAft>
              <a:defRPr sz="4200">
                <a:solidFill>
                  <a:srgbClr val="000063"/>
                </a:solidFill>
                <a:latin typeface="Times New Roman" pitchFamily="18" charset="0"/>
              </a:defRPr>
            </a:lvl8pPr>
            <a:lvl9pPr marL="1828800" algn="l" rtl="0" eaLnBrk="1" fontAlgn="base" hangingPunct="1">
              <a:spcBef>
                <a:spcPct val="0"/>
              </a:spcBef>
              <a:spcAft>
                <a:spcPct val="0"/>
              </a:spcAft>
              <a:defRPr sz="4200">
                <a:solidFill>
                  <a:srgbClr val="000063"/>
                </a:solidFill>
                <a:latin typeface="Times New Roman" pitchFamily="18" charset="0"/>
              </a:defRPr>
            </a:lvl9pPr>
          </a:lstStyle>
          <a:p>
            <a:pPr defTabSz="914400"/>
            <a:endParaRPr lang="en-US" b="1">
              <a:solidFill>
                <a:schemeClr val="tx1"/>
              </a:solidFill>
            </a:endParaRPr>
          </a:p>
        </p:txBody>
      </p:sp>
      <p:cxnSp>
        <p:nvCxnSpPr>
          <p:cNvPr id="12" name="Straight Connector 11">
            <a:extLst>
              <a:ext uri="{FF2B5EF4-FFF2-40B4-BE49-F238E27FC236}">
                <a16:creationId xmlns:a16="http://schemas.microsoft.com/office/drawing/2014/main" id="{FB22DFAD-073D-45DF-B979-47161F271B35}"/>
              </a:ext>
            </a:extLst>
          </p:cNvPr>
          <p:cNvCxnSpPr/>
          <p:nvPr/>
        </p:nvCxnSpPr>
        <p:spPr bwMode="auto">
          <a:xfrm>
            <a:off x="2879386" y="1084635"/>
            <a:ext cx="7733489"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13" name="Hexagon 12">
            <a:extLst>
              <a:ext uri="{FF2B5EF4-FFF2-40B4-BE49-F238E27FC236}">
                <a16:creationId xmlns:a16="http://schemas.microsoft.com/office/drawing/2014/main" id="{B266DAB2-64A2-482D-AC8A-6661480F7EBD}"/>
              </a:ext>
            </a:extLst>
          </p:cNvPr>
          <p:cNvSpPr/>
          <p:nvPr/>
        </p:nvSpPr>
        <p:spPr bwMode="auto">
          <a:xfrm>
            <a:off x="9850458" y="4481209"/>
            <a:ext cx="1495655" cy="1400783"/>
          </a:xfrm>
          <a:prstGeom prst="hexagon">
            <a:avLst/>
          </a:prstGeom>
          <a:solidFill>
            <a:srgbClr val="FFFFFF">
              <a:alpha val="58039"/>
            </a:srgbClr>
          </a:solidFill>
          <a:ln w="57150" cap="flat" cmpd="sng" algn="ctr">
            <a:solidFill>
              <a:srgbClr val="00528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4" name="Hexagon 13">
            <a:extLst>
              <a:ext uri="{FF2B5EF4-FFF2-40B4-BE49-F238E27FC236}">
                <a16:creationId xmlns:a16="http://schemas.microsoft.com/office/drawing/2014/main" id="{FA4496EC-5FEA-442F-B27F-1A55D8B29A3E}"/>
              </a:ext>
            </a:extLst>
          </p:cNvPr>
          <p:cNvSpPr/>
          <p:nvPr/>
        </p:nvSpPr>
        <p:spPr bwMode="auto">
          <a:xfrm>
            <a:off x="11063172" y="5210784"/>
            <a:ext cx="1495655" cy="1400783"/>
          </a:xfrm>
          <a:prstGeom prst="hexagon">
            <a:avLst/>
          </a:prstGeom>
          <a:solidFill>
            <a:srgbClr val="FFFFFF">
              <a:alpha val="58039"/>
            </a:srgbClr>
          </a:solidFill>
          <a:ln w="57150" cap="flat" cmpd="sng" algn="ctr">
            <a:solidFill>
              <a:srgbClr val="00528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5" name="Hexagon 14">
            <a:extLst>
              <a:ext uri="{FF2B5EF4-FFF2-40B4-BE49-F238E27FC236}">
                <a16:creationId xmlns:a16="http://schemas.microsoft.com/office/drawing/2014/main" id="{819F647E-962E-4931-94DD-5769380B8B62}"/>
              </a:ext>
            </a:extLst>
          </p:cNvPr>
          <p:cNvSpPr/>
          <p:nvPr/>
        </p:nvSpPr>
        <p:spPr bwMode="auto">
          <a:xfrm>
            <a:off x="11053443" y="3732178"/>
            <a:ext cx="1495655" cy="1400783"/>
          </a:xfrm>
          <a:prstGeom prst="hexagon">
            <a:avLst/>
          </a:prstGeom>
          <a:solidFill>
            <a:srgbClr val="FFFFFF">
              <a:alpha val="58039"/>
            </a:srgbClr>
          </a:solidFill>
          <a:ln w="57150" cap="flat" cmpd="sng" algn="ctr">
            <a:solidFill>
              <a:srgbClr val="00528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7" name="TextBox 16">
            <a:extLst>
              <a:ext uri="{FF2B5EF4-FFF2-40B4-BE49-F238E27FC236}">
                <a16:creationId xmlns:a16="http://schemas.microsoft.com/office/drawing/2014/main" id="{CD085E8E-D762-4C5B-B6C4-A8C9E15C8487}"/>
              </a:ext>
            </a:extLst>
          </p:cNvPr>
          <p:cNvSpPr txBox="1"/>
          <p:nvPr/>
        </p:nvSpPr>
        <p:spPr>
          <a:xfrm>
            <a:off x="2801565" y="1421196"/>
            <a:ext cx="8544548" cy="1015663"/>
          </a:xfrm>
          <a:prstGeom prst="rect">
            <a:avLst/>
          </a:prstGeom>
          <a:noFill/>
        </p:spPr>
        <p:txBody>
          <a:bodyPr wrap="square" rtlCol="0">
            <a:spAutoFit/>
          </a:bodyPr>
          <a:lstStyle/>
          <a:p>
            <a:pPr defTabSz="914400" fontAlgn="base">
              <a:spcBef>
                <a:spcPct val="0"/>
              </a:spcBef>
              <a:spcAft>
                <a:spcPct val="0"/>
              </a:spcAft>
            </a:pPr>
            <a:r>
              <a:rPr lang="en-US" sz="6000" b="1" kern="0">
                <a:latin typeface="Arial" panose="020B0604020202020204" pitchFamily="34" charset="0"/>
                <a:ea typeface="+mj-ea"/>
                <a:cs typeface="Arial" panose="020B0604020202020204" pitchFamily="34" charset="0"/>
              </a:rPr>
              <a:t>Resources</a:t>
            </a:r>
            <a:endParaRPr lang="en-US"/>
          </a:p>
        </p:txBody>
      </p:sp>
    </p:spTree>
    <p:extLst>
      <p:ext uri="{BB962C8B-B14F-4D97-AF65-F5344CB8AC3E}">
        <p14:creationId xmlns:p14="http://schemas.microsoft.com/office/powerpoint/2010/main" val="3005322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5AF23C97-2407-2784-E361-17D5778E7FE3}"/>
              </a:ext>
            </a:extLst>
          </p:cNvPr>
          <p:cNvSpPr/>
          <p:nvPr/>
        </p:nvSpPr>
        <p:spPr bwMode="auto">
          <a:xfrm>
            <a:off x="1435307" y="5605326"/>
            <a:ext cx="2738738" cy="984195"/>
          </a:xfrm>
          <a:prstGeom prst="rect">
            <a:avLst/>
          </a:prstGeom>
          <a:noFill/>
          <a:ln w="28575" cap="flat" cmpd="sng" algn="ctr">
            <a:solidFill>
              <a:srgbClr val="00528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kumimoji="0" lang="en-US" sz="1600" b="1" i="0" u="none" strike="noStrike" cap="none" normalizeH="0" baseline="0">
                <a:ln>
                  <a:noFill/>
                </a:ln>
                <a:effectLst/>
                <a:latin typeface="Arial" charset="0"/>
              </a:rPr>
              <a:t>  </a:t>
            </a:r>
            <a:r>
              <a:rPr kumimoji="0" lang="en-US" sz="1600" b="1" i="0" u="none" strike="noStrike" cap="none" normalizeH="0" baseline="0">
                <a:ln>
                  <a:noFill/>
                </a:ln>
                <a:solidFill>
                  <a:srgbClr val="5A5B5D"/>
                </a:solidFill>
                <a:effectLst/>
                <a:latin typeface="Arial" charset="0"/>
              </a:rPr>
              <a:t>Special Coordination</a:t>
            </a:r>
          </a:p>
          <a:p>
            <a:pPr algn="ctr" eaLnBrk="0" fontAlgn="base" hangingPunct="0">
              <a:spcBef>
                <a:spcPct val="0"/>
              </a:spcBef>
              <a:spcAft>
                <a:spcPct val="0"/>
              </a:spcAft>
            </a:pPr>
            <a:endParaRPr kumimoji="0" lang="en-US" sz="1600" b="1" i="0" u="none" strike="noStrike" cap="none" normalizeH="0" baseline="0">
              <a:ln>
                <a:noFill/>
              </a:ln>
              <a:solidFill>
                <a:srgbClr val="5A5B5D"/>
              </a:solidFill>
              <a:effectLst/>
              <a:latin typeface="Arial" charset="0"/>
            </a:endParaRPr>
          </a:p>
          <a:p>
            <a:pPr algn="ctr" eaLnBrk="0" fontAlgn="base" hangingPunct="0">
              <a:spcBef>
                <a:spcPct val="0"/>
              </a:spcBef>
              <a:spcAft>
                <a:spcPct val="0"/>
              </a:spcAft>
            </a:pPr>
            <a:r>
              <a:rPr kumimoji="0" lang="en-US" sz="1600" b="1" i="0" u="none" strike="noStrike" cap="none" normalizeH="0" baseline="0">
                <a:ln>
                  <a:noFill/>
                </a:ln>
                <a:solidFill>
                  <a:srgbClr val="5A5B5D"/>
                </a:solidFill>
                <a:effectLst/>
                <a:latin typeface="Arial" charset="0"/>
              </a:rPr>
              <a:t> ESF-2 </a:t>
            </a:r>
            <a:r>
              <a:rPr lang="en-US" sz="1600">
                <a:solidFill>
                  <a:srgbClr val="5A5B5D"/>
                </a:solidFill>
                <a:latin typeface="Arial" panose="020B0604020202020204" pitchFamily="34" charset="0"/>
                <a:cs typeface="Arial" panose="020B0604020202020204" pitchFamily="34" charset="0"/>
              </a:rPr>
              <a:t>| </a:t>
            </a:r>
            <a:r>
              <a:rPr lang="en-US" sz="1600">
                <a:solidFill>
                  <a:srgbClr val="5A5B5D"/>
                </a:solidFill>
                <a:latin typeface="Arial" charset="0"/>
                <a:cs typeface="Arial" panose="020B0604020202020204" pitchFamily="34" charset="0"/>
              </a:rPr>
              <a:t>NSSE</a:t>
            </a:r>
            <a:r>
              <a:rPr lang="en-US" sz="1600">
                <a:solidFill>
                  <a:srgbClr val="5A5B5D"/>
                </a:solidFill>
                <a:latin typeface="Arial" charset="0"/>
              </a:rPr>
              <a:t> </a:t>
            </a:r>
            <a:r>
              <a:rPr lang="en-US" sz="1600">
                <a:solidFill>
                  <a:srgbClr val="5A5B5D"/>
                </a:solidFill>
                <a:latin typeface="Arial" panose="020B0604020202020204" pitchFamily="34" charset="0"/>
                <a:cs typeface="Arial" panose="020B0604020202020204" pitchFamily="34" charset="0"/>
              </a:rPr>
              <a:t>| </a:t>
            </a:r>
            <a:r>
              <a:rPr lang="en-US" sz="1600">
                <a:solidFill>
                  <a:srgbClr val="5A5B5D"/>
                </a:solidFill>
                <a:latin typeface="Arial" charset="0"/>
                <a:cs typeface="Arial" panose="020B0604020202020204" pitchFamily="34" charset="0"/>
              </a:rPr>
              <a:t>SEAR</a:t>
            </a:r>
            <a:endParaRPr lang="en-US" sz="1600">
              <a:solidFill>
                <a:srgbClr val="5A5B5D"/>
              </a:solidFill>
            </a:endParaRPr>
          </a:p>
        </p:txBody>
      </p:sp>
      <p:sp>
        <p:nvSpPr>
          <p:cNvPr id="2" name="Rectangle 1">
            <a:extLst>
              <a:ext uri="{FF2B5EF4-FFF2-40B4-BE49-F238E27FC236}">
                <a16:creationId xmlns:a16="http://schemas.microsoft.com/office/drawing/2014/main" id="{9D6F6432-EB9A-2391-9230-0C51341F42CC}"/>
              </a:ext>
            </a:extLst>
          </p:cNvPr>
          <p:cNvSpPr/>
          <p:nvPr/>
        </p:nvSpPr>
        <p:spPr bwMode="auto">
          <a:xfrm>
            <a:off x="0" y="1084550"/>
            <a:ext cx="12192000" cy="4024400"/>
          </a:xfrm>
          <a:prstGeom prst="rect">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3" name="Title 2">
            <a:extLst>
              <a:ext uri="{FF2B5EF4-FFF2-40B4-BE49-F238E27FC236}">
                <a16:creationId xmlns:a16="http://schemas.microsoft.com/office/drawing/2014/main" id="{37DF20E3-0B5A-4E26-8E66-B4E347D71D56}"/>
              </a:ext>
            </a:extLst>
          </p:cNvPr>
          <p:cNvSpPr>
            <a:spLocks noGrp="1"/>
          </p:cNvSpPr>
          <p:nvPr>
            <p:ph type="ctrTitle"/>
          </p:nvPr>
        </p:nvSpPr>
        <p:spPr/>
        <p:txBody>
          <a:bodyPr lIns="640080" tIns="274320" rIns="91440" bIns="91440" anchor="t"/>
          <a:lstStyle/>
          <a:p>
            <a:r>
              <a:rPr lang="en-US" sz="4000">
                <a:latin typeface="Franklin Gothic Medium Cond"/>
                <a:cs typeface="Arial"/>
              </a:rPr>
              <a:t>Emergency Communications Coordinators (ECCs)</a:t>
            </a:r>
          </a:p>
        </p:txBody>
      </p:sp>
      <p:sp>
        <p:nvSpPr>
          <p:cNvPr id="51" name="TextBox 50">
            <a:extLst>
              <a:ext uri="{FF2B5EF4-FFF2-40B4-BE49-F238E27FC236}">
                <a16:creationId xmlns:a16="http://schemas.microsoft.com/office/drawing/2014/main" id="{835F471E-B208-498F-ACEA-6F17D09450CC}"/>
              </a:ext>
            </a:extLst>
          </p:cNvPr>
          <p:cNvSpPr txBox="1"/>
          <p:nvPr/>
        </p:nvSpPr>
        <p:spPr>
          <a:xfrm>
            <a:off x="293029" y="1122399"/>
            <a:ext cx="2459736" cy="461665"/>
          </a:xfrm>
          <a:prstGeom prst="rect">
            <a:avLst/>
          </a:prstGeom>
          <a:noFill/>
        </p:spPr>
        <p:txBody>
          <a:bodyPr wrap="square" rtlCol="0">
            <a:spAutoFit/>
          </a:bodyPr>
          <a:lstStyle/>
          <a:p>
            <a:pPr algn="ctr"/>
            <a:r>
              <a:rPr lang="en-US" b="1" i="0" strike="noStrike" dirty="0">
                <a:solidFill>
                  <a:srgbClr val="005288"/>
                </a:solidFill>
                <a:effectLst/>
                <a:latin typeface="Franklin Gothic Medium Cond" panose="020B0606030402020204" pitchFamily="34" charset="0"/>
              </a:rPr>
              <a:t>Strategic Planning</a:t>
            </a:r>
            <a:endParaRPr lang="en-US" b="1" dirty="0">
              <a:solidFill>
                <a:srgbClr val="005288"/>
              </a:solidFill>
              <a:latin typeface="Franklin Gothic Medium Cond" panose="020B0606030402020204" pitchFamily="34" charset="0"/>
            </a:endParaRPr>
          </a:p>
        </p:txBody>
      </p:sp>
      <p:sp>
        <p:nvSpPr>
          <p:cNvPr id="56" name="Rectangle 55">
            <a:extLst>
              <a:ext uri="{FF2B5EF4-FFF2-40B4-BE49-F238E27FC236}">
                <a16:creationId xmlns:a16="http://schemas.microsoft.com/office/drawing/2014/main" id="{034B8654-75F3-4857-8971-E4C9173B0F2A}"/>
              </a:ext>
            </a:extLst>
          </p:cNvPr>
          <p:cNvSpPr/>
          <p:nvPr/>
        </p:nvSpPr>
        <p:spPr>
          <a:xfrm>
            <a:off x="6356642" y="4332670"/>
            <a:ext cx="2198265" cy="118186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pic>
        <p:nvPicPr>
          <p:cNvPr id="16" name="Picture 15">
            <a:extLst>
              <a:ext uri="{FF2B5EF4-FFF2-40B4-BE49-F238E27FC236}">
                <a16:creationId xmlns:a16="http://schemas.microsoft.com/office/drawing/2014/main" id="{B9B2B4ED-291A-4612-B4CA-23A3313E970A}"/>
              </a:ext>
            </a:extLst>
          </p:cNvPr>
          <p:cNvPicPr>
            <a:picLocks noChangeAspect="1"/>
          </p:cNvPicPr>
          <p:nvPr/>
        </p:nvPicPr>
        <p:blipFill>
          <a:blip r:embed="rId3"/>
          <a:stretch>
            <a:fillRect/>
          </a:stretch>
        </p:blipFill>
        <p:spPr>
          <a:xfrm>
            <a:off x="3747442" y="1593053"/>
            <a:ext cx="1675421" cy="1483540"/>
          </a:xfrm>
          <a:prstGeom prst="rect">
            <a:avLst/>
          </a:prstGeom>
        </p:spPr>
      </p:pic>
      <p:pic>
        <p:nvPicPr>
          <p:cNvPr id="66" name="Picture 65">
            <a:extLst>
              <a:ext uri="{FF2B5EF4-FFF2-40B4-BE49-F238E27FC236}">
                <a16:creationId xmlns:a16="http://schemas.microsoft.com/office/drawing/2014/main" id="{D117EF39-0032-4B68-8911-A598A9B7492F}"/>
              </a:ext>
            </a:extLst>
          </p:cNvPr>
          <p:cNvPicPr>
            <a:picLocks noChangeAspect="1"/>
          </p:cNvPicPr>
          <p:nvPr/>
        </p:nvPicPr>
        <p:blipFill>
          <a:blip r:embed="rId4"/>
          <a:stretch>
            <a:fillRect/>
          </a:stretch>
        </p:blipFill>
        <p:spPr>
          <a:xfrm>
            <a:off x="7198521" y="1645042"/>
            <a:ext cx="975041" cy="1266489"/>
          </a:xfrm>
          <a:prstGeom prst="rect">
            <a:avLst/>
          </a:prstGeom>
          <a:ln>
            <a:solidFill>
              <a:srgbClr val="000000"/>
            </a:solidFill>
          </a:ln>
        </p:spPr>
      </p:pic>
      <p:pic>
        <p:nvPicPr>
          <p:cNvPr id="7" name="Picture 6">
            <a:extLst>
              <a:ext uri="{FF2B5EF4-FFF2-40B4-BE49-F238E27FC236}">
                <a16:creationId xmlns:a16="http://schemas.microsoft.com/office/drawing/2014/main" id="{6BE68690-A04E-42C1-9789-3A43EB1F3C97}"/>
              </a:ext>
            </a:extLst>
          </p:cNvPr>
          <p:cNvPicPr>
            <a:picLocks noChangeAspect="1"/>
          </p:cNvPicPr>
          <p:nvPr/>
        </p:nvPicPr>
        <p:blipFill>
          <a:blip r:embed="rId5"/>
          <a:stretch>
            <a:fillRect/>
          </a:stretch>
        </p:blipFill>
        <p:spPr>
          <a:xfrm>
            <a:off x="9667765" y="1703087"/>
            <a:ext cx="1985176" cy="1087570"/>
          </a:xfrm>
          <a:prstGeom prst="rect">
            <a:avLst/>
          </a:prstGeom>
        </p:spPr>
      </p:pic>
      <p:sp>
        <p:nvSpPr>
          <p:cNvPr id="18" name="TextBox 17">
            <a:extLst>
              <a:ext uri="{FF2B5EF4-FFF2-40B4-BE49-F238E27FC236}">
                <a16:creationId xmlns:a16="http://schemas.microsoft.com/office/drawing/2014/main" id="{9BF5A6E4-A7D5-4A18-9ABA-F5462DA25A6E}"/>
              </a:ext>
            </a:extLst>
          </p:cNvPr>
          <p:cNvSpPr txBox="1"/>
          <p:nvPr/>
        </p:nvSpPr>
        <p:spPr>
          <a:xfrm>
            <a:off x="3421930" y="1120233"/>
            <a:ext cx="2459736" cy="769441"/>
          </a:xfrm>
          <a:prstGeom prst="rect">
            <a:avLst/>
          </a:prstGeom>
          <a:noFill/>
        </p:spPr>
        <p:txBody>
          <a:bodyPr wrap="square" rtlCol="0">
            <a:spAutoFit/>
          </a:bodyPr>
          <a:lstStyle/>
          <a:p>
            <a:pPr algn="ctr"/>
            <a:r>
              <a:rPr lang="en-US" b="1" i="0" strike="noStrike" dirty="0">
                <a:solidFill>
                  <a:srgbClr val="005288"/>
                </a:solidFill>
                <a:effectLst/>
                <a:latin typeface="Franklin Gothic Medium Cond" panose="020B0606030402020204" pitchFamily="34" charset="0"/>
              </a:rPr>
              <a:t>Governance</a:t>
            </a:r>
            <a:endParaRPr lang="en-US" b="1" dirty="0">
              <a:solidFill>
                <a:srgbClr val="005288"/>
              </a:solidFill>
              <a:latin typeface="Franklin Gothic Medium Cond" panose="020B0606030402020204" pitchFamily="34" charset="0"/>
            </a:endParaRPr>
          </a:p>
          <a:p>
            <a:pPr algn="ctr"/>
            <a:endParaRPr lang="en-US" sz="2000" b="1" dirty="0">
              <a:solidFill>
                <a:srgbClr val="005288"/>
              </a:solidFill>
            </a:endParaRPr>
          </a:p>
        </p:txBody>
      </p:sp>
      <p:sp>
        <p:nvSpPr>
          <p:cNvPr id="13" name="TextBox 12">
            <a:extLst>
              <a:ext uri="{FF2B5EF4-FFF2-40B4-BE49-F238E27FC236}">
                <a16:creationId xmlns:a16="http://schemas.microsoft.com/office/drawing/2014/main" id="{995BF32E-4905-3BD7-E99C-461810CD94C5}"/>
              </a:ext>
            </a:extLst>
          </p:cNvPr>
          <p:cNvSpPr txBox="1"/>
          <p:nvPr/>
        </p:nvSpPr>
        <p:spPr>
          <a:xfrm>
            <a:off x="6363135" y="1133035"/>
            <a:ext cx="2842649" cy="461665"/>
          </a:xfrm>
          <a:prstGeom prst="rect">
            <a:avLst/>
          </a:prstGeom>
          <a:noFill/>
        </p:spPr>
        <p:txBody>
          <a:bodyPr wrap="square" rtlCol="0">
            <a:spAutoFit/>
          </a:bodyPr>
          <a:lstStyle/>
          <a:p>
            <a:pPr algn="ctr"/>
            <a:r>
              <a:rPr lang="en-US" b="1" i="0" strike="noStrike" dirty="0">
                <a:solidFill>
                  <a:srgbClr val="005288"/>
                </a:solidFill>
                <a:effectLst/>
                <a:latin typeface="Franklin Gothic Medium Cond" panose="020B0606030402020204" pitchFamily="34" charset="0"/>
              </a:rPr>
              <a:t>Technical Assistance</a:t>
            </a:r>
            <a:endParaRPr lang="en-US" b="1" dirty="0">
              <a:solidFill>
                <a:srgbClr val="005288"/>
              </a:solidFill>
              <a:latin typeface="Franklin Gothic Medium Cond" panose="020B0606030402020204" pitchFamily="34" charset="0"/>
            </a:endParaRPr>
          </a:p>
        </p:txBody>
      </p:sp>
      <p:sp>
        <p:nvSpPr>
          <p:cNvPr id="14" name="TextBox 13">
            <a:extLst>
              <a:ext uri="{FF2B5EF4-FFF2-40B4-BE49-F238E27FC236}">
                <a16:creationId xmlns:a16="http://schemas.microsoft.com/office/drawing/2014/main" id="{01BB18FD-11FE-E66A-EB0D-078D4DFCB547}"/>
              </a:ext>
            </a:extLst>
          </p:cNvPr>
          <p:cNvSpPr txBox="1"/>
          <p:nvPr/>
        </p:nvSpPr>
        <p:spPr>
          <a:xfrm>
            <a:off x="9361190" y="1118077"/>
            <a:ext cx="2459736" cy="769441"/>
          </a:xfrm>
          <a:prstGeom prst="rect">
            <a:avLst/>
          </a:prstGeom>
          <a:noFill/>
        </p:spPr>
        <p:txBody>
          <a:bodyPr wrap="square" rtlCol="0">
            <a:spAutoFit/>
          </a:bodyPr>
          <a:lstStyle/>
          <a:p>
            <a:pPr algn="ctr"/>
            <a:r>
              <a:rPr lang="en-US" b="1" i="0" strike="noStrike" dirty="0">
                <a:solidFill>
                  <a:srgbClr val="005288"/>
                </a:solidFill>
                <a:effectLst/>
                <a:latin typeface="Franklin Gothic Medium Cond" panose="020B0606030402020204" pitchFamily="34" charset="0"/>
              </a:rPr>
              <a:t>Assessment</a:t>
            </a:r>
            <a:endParaRPr lang="en-US" b="1" dirty="0">
              <a:solidFill>
                <a:srgbClr val="005288"/>
              </a:solidFill>
              <a:latin typeface="Franklin Gothic Medium Cond" panose="020B0606030402020204" pitchFamily="34" charset="0"/>
            </a:endParaRPr>
          </a:p>
          <a:p>
            <a:pPr algn="ctr"/>
            <a:endParaRPr lang="en-US" sz="2000" b="1" dirty="0">
              <a:solidFill>
                <a:srgbClr val="005288"/>
              </a:solidFill>
            </a:endParaRPr>
          </a:p>
        </p:txBody>
      </p:sp>
      <p:sp>
        <p:nvSpPr>
          <p:cNvPr id="26" name="Rectangle 25">
            <a:extLst>
              <a:ext uri="{FF2B5EF4-FFF2-40B4-BE49-F238E27FC236}">
                <a16:creationId xmlns:a16="http://schemas.microsoft.com/office/drawing/2014/main" id="{66D5933A-6E76-1EE3-EBB4-3E77773EAA32}"/>
              </a:ext>
            </a:extLst>
          </p:cNvPr>
          <p:cNvSpPr/>
          <p:nvPr/>
        </p:nvSpPr>
        <p:spPr bwMode="auto">
          <a:xfrm>
            <a:off x="7073945" y="5571123"/>
            <a:ext cx="4666494" cy="1042354"/>
          </a:xfrm>
          <a:prstGeom prst="rect">
            <a:avLst/>
          </a:prstGeom>
          <a:solidFill>
            <a:schemeClr val="tx1"/>
          </a:solidFill>
          <a:ln w="28575" cap="flat" cmpd="sng" algn="ctr">
            <a:solidFill>
              <a:srgbClr val="00528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pic>
        <p:nvPicPr>
          <p:cNvPr id="27" name="Picture 26" descr="A picture containing circle&#10;&#10;Description automatically generated">
            <a:extLst>
              <a:ext uri="{FF2B5EF4-FFF2-40B4-BE49-F238E27FC236}">
                <a16:creationId xmlns:a16="http://schemas.microsoft.com/office/drawing/2014/main" id="{0B6CB984-24C3-DB0B-92C0-ACB43371DFD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57193" y="5701270"/>
            <a:ext cx="781002" cy="692329"/>
          </a:xfrm>
          <a:prstGeom prst="rect">
            <a:avLst/>
          </a:prstGeom>
        </p:spPr>
      </p:pic>
      <p:pic>
        <p:nvPicPr>
          <p:cNvPr id="28" name="Picture 27" descr="A close-up of a calculator&#10;&#10;Description automatically generated with medium confidence">
            <a:extLst>
              <a:ext uri="{FF2B5EF4-FFF2-40B4-BE49-F238E27FC236}">
                <a16:creationId xmlns:a16="http://schemas.microsoft.com/office/drawing/2014/main" id="{EF74BA7B-C550-BE97-A328-260E20DC43B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89934" y="5680913"/>
            <a:ext cx="826928" cy="733041"/>
          </a:xfrm>
          <a:prstGeom prst="rect">
            <a:avLst/>
          </a:prstGeom>
        </p:spPr>
      </p:pic>
      <p:pic>
        <p:nvPicPr>
          <p:cNvPr id="29" name="Picture 28" descr="A picture containing text, clipart&#10;&#10;Description automatically generated">
            <a:extLst>
              <a:ext uri="{FF2B5EF4-FFF2-40B4-BE49-F238E27FC236}">
                <a16:creationId xmlns:a16="http://schemas.microsoft.com/office/drawing/2014/main" id="{0805306F-7FF7-3130-A62C-1ABF5D785D5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35646" y="5709331"/>
            <a:ext cx="698027" cy="656017"/>
          </a:xfrm>
          <a:prstGeom prst="rect">
            <a:avLst/>
          </a:prstGeom>
        </p:spPr>
      </p:pic>
      <p:sp>
        <p:nvSpPr>
          <p:cNvPr id="30" name="TextBox 29">
            <a:extLst>
              <a:ext uri="{FF2B5EF4-FFF2-40B4-BE49-F238E27FC236}">
                <a16:creationId xmlns:a16="http://schemas.microsoft.com/office/drawing/2014/main" id="{6F6E7884-C459-CDEF-481A-F1A38B91B704}"/>
              </a:ext>
            </a:extLst>
          </p:cNvPr>
          <p:cNvSpPr txBox="1"/>
          <p:nvPr/>
        </p:nvSpPr>
        <p:spPr>
          <a:xfrm>
            <a:off x="7686042" y="5637112"/>
            <a:ext cx="1186960" cy="861774"/>
          </a:xfrm>
          <a:prstGeom prst="rect">
            <a:avLst/>
          </a:prstGeom>
          <a:noFill/>
        </p:spPr>
        <p:txBody>
          <a:bodyPr wrap="square" rtlCol="0">
            <a:spAutoFit/>
          </a:bodyPr>
          <a:lstStyle/>
          <a:p>
            <a:pPr algn="ctr"/>
            <a:r>
              <a:rPr lang="en-US" sz="1400" b="1" dirty="0">
                <a:solidFill>
                  <a:srgbClr val="005288"/>
                </a:solidFill>
              </a:rPr>
              <a:t>6,000+</a:t>
            </a:r>
            <a:r>
              <a:rPr lang="en-US" sz="1200" dirty="0">
                <a:solidFill>
                  <a:srgbClr val="000000"/>
                </a:solidFill>
              </a:rPr>
              <a:t> </a:t>
            </a:r>
          </a:p>
          <a:p>
            <a:pPr algn="ctr"/>
            <a:r>
              <a:rPr lang="en-US" sz="1200" dirty="0">
                <a:solidFill>
                  <a:srgbClr val="000000"/>
                </a:solidFill>
              </a:rPr>
              <a:t>Public Safety Answering Points (911)</a:t>
            </a:r>
          </a:p>
        </p:txBody>
      </p:sp>
      <p:sp>
        <p:nvSpPr>
          <p:cNvPr id="31" name="TextBox 30">
            <a:extLst>
              <a:ext uri="{FF2B5EF4-FFF2-40B4-BE49-F238E27FC236}">
                <a16:creationId xmlns:a16="http://schemas.microsoft.com/office/drawing/2014/main" id="{14C4ADCD-5363-26FE-2177-1EBA75ACB961}"/>
              </a:ext>
            </a:extLst>
          </p:cNvPr>
          <p:cNvSpPr txBox="1"/>
          <p:nvPr/>
        </p:nvSpPr>
        <p:spPr>
          <a:xfrm>
            <a:off x="9078237" y="5643807"/>
            <a:ext cx="1186960" cy="677108"/>
          </a:xfrm>
          <a:prstGeom prst="rect">
            <a:avLst/>
          </a:prstGeom>
          <a:noFill/>
        </p:spPr>
        <p:txBody>
          <a:bodyPr wrap="square" rtlCol="0">
            <a:spAutoFit/>
          </a:bodyPr>
          <a:lstStyle/>
          <a:p>
            <a:pPr algn="ctr"/>
            <a:r>
              <a:rPr lang="en-US" sz="1400" b="1">
                <a:solidFill>
                  <a:srgbClr val="005288"/>
                </a:solidFill>
              </a:rPr>
              <a:t>50,000+</a:t>
            </a:r>
            <a:endParaRPr lang="en-US" sz="1400" b="1" dirty="0">
              <a:solidFill>
                <a:srgbClr val="005288"/>
              </a:solidFill>
            </a:endParaRPr>
          </a:p>
          <a:p>
            <a:pPr algn="ctr"/>
            <a:r>
              <a:rPr lang="en-US" sz="1200" dirty="0">
                <a:solidFill>
                  <a:srgbClr val="000000"/>
                </a:solidFill>
              </a:rPr>
              <a:t>Radio Systems</a:t>
            </a:r>
          </a:p>
        </p:txBody>
      </p:sp>
      <p:sp>
        <p:nvSpPr>
          <p:cNvPr id="32" name="TextBox 31">
            <a:extLst>
              <a:ext uri="{FF2B5EF4-FFF2-40B4-BE49-F238E27FC236}">
                <a16:creationId xmlns:a16="http://schemas.microsoft.com/office/drawing/2014/main" id="{D1314EE0-CF32-D5E9-5383-5A141E63E157}"/>
              </a:ext>
            </a:extLst>
          </p:cNvPr>
          <p:cNvSpPr txBox="1"/>
          <p:nvPr/>
        </p:nvSpPr>
        <p:spPr>
          <a:xfrm>
            <a:off x="10715033" y="5620553"/>
            <a:ext cx="993567" cy="861774"/>
          </a:xfrm>
          <a:prstGeom prst="rect">
            <a:avLst/>
          </a:prstGeom>
          <a:noFill/>
        </p:spPr>
        <p:txBody>
          <a:bodyPr wrap="square" rtlCol="0">
            <a:spAutoFit/>
          </a:bodyPr>
          <a:lstStyle/>
          <a:p>
            <a:pPr algn="ctr"/>
            <a:r>
              <a:rPr lang="en-US" sz="1400" b="1" dirty="0">
                <a:solidFill>
                  <a:srgbClr val="005288"/>
                </a:solidFill>
              </a:rPr>
              <a:t>300,000+</a:t>
            </a:r>
          </a:p>
          <a:p>
            <a:pPr algn="ctr"/>
            <a:r>
              <a:rPr lang="en-US" sz="1200" dirty="0">
                <a:solidFill>
                  <a:srgbClr val="000000"/>
                </a:solidFill>
              </a:rPr>
              <a:t>Cell Towers &amp; Radio Sites</a:t>
            </a:r>
          </a:p>
        </p:txBody>
      </p:sp>
      <p:sp>
        <p:nvSpPr>
          <p:cNvPr id="34" name="Rectangle 33">
            <a:extLst>
              <a:ext uri="{FF2B5EF4-FFF2-40B4-BE49-F238E27FC236}">
                <a16:creationId xmlns:a16="http://schemas.microsoft.com/office/drawing/2014/main" id="{3490E75F-7A5B-5186-A3D3-0204C425A23D}"/>
              </a:ext>
            </a:extLst>
          </p:cNvPr>
          <p:cNvSpPr/>
          <p:nvPr/>
        </p:nvSpPr>
        <p:spPr bwMode="auto">
          <a:xfrm>
            <a:off x="205438" y="4084320"/>
            <a:ext cx="5429007" cy="792480"/>
          </a:xfrm>
          <a:prstGeom prst="rect">
            <a:avLst/>
          </a:prstGeom>
          <a:noFill/>
          <a:ln w="22225" cap="flat" cmpd="sng" algn="ctr">
            <a:solidFill>
              <a:schemeClr val="accent3">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en-US" sz="1800" b="1" i="1">
                <a:solidFill>
                  <a:srgbClr val="005288"/>
                </a:solidFill>
                <a:latin typeface="+mn-lt"/>
              </a:rPr>
              <a:t>   ECC</a:t>
            </a:r>
            <a:r>
              <a:rPr lang="en-US" sz="1800" b="1" i="1" u="none" strike="noStrike" baseline="0">
                <a:solidFill>
                  <a:srgbClr val="005288"/>
                </a:solidFill>
                <a:latin typeface="+mn-lt"/>
              </a:rPr>
              <a:t>s</a:t>
            </a:r>
            <a:r>
              <a:rPr lang="en-US" sz="1800" b="1" i="1" u="none" strike="noStrike" baseline="0">
                <a:solidFill>
                  <a:srgbClr val="004AAE"/>
                </a:solidFill>
                <a:latin typeface="+mn-lt"/>
              </a:rPr>
              <a:t> </a:t>
            </a:r>
            <a:r>
              <a:rPr lang="en-US" sz="1800" i="1">
                <a:solidFill>
                  <a:srgbClr val="545454"/>
                </a:solidFill>
                <a:latin typeface="+mn-lt"/>
              </a:rPr>
              <a:t>support emergency communications </a:t>
            </a:r>
          </a:p>
          <a:p>
            <a:pPr algn="l"/>
            <a:r>
              <a:rPr lang="en-US" sz="1800" i="1">
                <a:solidFill>
                  <a:srgbClr val="545454"/>
                </a:solidFill>
                <a:latin typeface="+mn-lt"/>
              </a:rPr>
              <a:t>   across government and critical infrastructure</a:t>
            </a:r>
            <a:endParaRPr kumimoji="0" lang="en-US" sz="1800" b="0" i="0" u="none" strike="noStrike" cap="none" normalizeH="0" baseline="0">
              <a:ln>
                <a:noFill/>
              </a:ln>
              <a:solidFill>
                <a:schemeClr val="tx1"/>
              </a:solidFill>
              <a:effectLst/>
              <a:latin typeface="+mn-lt"/>
            </a:endParaRPr>
          </a:p>
        </p:txBody>
      </p:sp>
      <p:sp>
        <p:nvSpPr>
          <p:cNvPr id="36" name="Rectangle 35">
            <a:extLst>
              <a:ext uri="{FF2B5EF4-FFF2-40B4-BE49-F238E27FC236}">
                <a16:creationId xmlns:a16="http://schemas.microsoft.com/office/drawing/2014/main" id="{834ACE17-AC15-B93A-9070-8D8B38850428}"/>
              </a:ext>
            </a:extLst>
          </p:cNvPr>
          <p:cNvSpPr/>
          <p:nvPr/>
        </p:nvSpPr>
        <p:spPr bwMode="auto">
          <a:xfrm>
            <a:off x="6356643" y="4080136"/>
            <a:ext cx="5629916" cy="792480"/>
          </a:xfrm>
          <a:prstGeom prst="rect">
            <a:avLst/>
          </a:prstGeom>
          <a:noFill/>
          <a:ln w="22225" cap="flat" cmpd="sng" algn="ctr">
            <a:solidFill>
              <a:schemeClr val="accent3">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a:r>
              <a:rPr lang="en-US" sz="1800" b="1" i="1" u="none" strike="noStrike" baseline="0" dirty="0">
                <a:solidFill>
                  <a:srgbClr val="005288"/>
                </a:solidFill>
                <a:latin typeface="+mn-lt"/>
              </a:rPr>
              <a:t>ECCs</a:t>
            </a:r>
            <a:r>
              <a:rPr lang="en-US" sz="1800" b="1" i="1" u="none" strike="noStrike" baseline="0" dirty="0">
                <a:solidFill>
                  <a:srgbClr val="004AAE"/>
                </a:solidFill>
                <a:latin typeface="+mn-lt"/>
              </a:rPr>
              <a:t> </a:t>
            </a:r>
            <a:r>
              <a:rPr lang="en-US" sz="1800" b="0" i="1" u="none" strike="noStrike" baseline="0" dirty="0">
                <a:solidFill>
                  <a:srgbClr val="545454"/>
                </a:solidFill>
                <a:latin typeface="+mn-lt"/>
              </a:rPr>
              <a:t>maintain close relationships with	 </a:t>
            </a:r>
          </a:p>
          <a:p>
            <a:pPr algn="r"/>
            <a:r>
              <a:rPr lang="en-US" sz="1800" b="1" i="1" u="none" strike="noStrike" baseline="0" dirty="0">
                <a:solidFill>
                  <a:srgbClr val="005288"/>
                </a:solidFill>
                <a:latin typeface="+mn-lt"/>
              </a:rPr>
              <a:t>SWICs </a:t>
            </a:r>
            <a:r>
              <a:rPr lang="en-US" sz="1800" i="1" dirty="0">
                <a:solidFill>
                  <a:srgbClr val="545454"/>
                </a:solidFill>
                <a:latin typeface="+mn-lt"/>
              </a:rPr>
              <a:t>and</a:t>
            </a:r>
            <a:r>
              <a:rPr lang="en-US" sz="1800" b="0" i="1" u="none" strike="noStrike" baseline="0" dirty="0">
                <a:solidFill>
                  <a:srgbClr val="545454"/>
                </a:solidFill>
                <a:latin typeface="+mn-lt"/>
              </a:rPr>
              <a:t> public safety in their regions	</a:t>
            </a:r>
            <a:endParaRPr kumimoji="0" lang="en-US" sz="1400" b="0" i="0" u="none" strike="noStrike" cap="none" normalizeH="0" baseline="0" dirty="0">
              <a:ln>
                <a:noFill/>
              </a:ln>
              <a:effectLst/>
              <a:latin typeface="+mn-lt"/>
            </a:endParaRPr>
          </a:p>
        </p:txBody>
      </p:sp>
      <p:sp>
        <p:nvSpPr>
          <p:cNvPr id="40" name="Rectangle 39">
            <a:extLst>
              <a:ext uri="{FF2B5EF4-FFF2-40B4-BE49-F238E27FC236}">
                <a16:creationId xmlns:a16="http://schemas.microsoft.com/office/drawing/2014/main" id="{6EB99B1D-F0E1-C779-2B54-BD050605C45C}"/>
              </a:ext>
            </a:extLst>
          </p:cNvPr>
          <p:cNvSpPr/>
          <p:nvPr/>
        </p:nvSpPr>
        <p:spPr bwMode="auto">
          <a:xfrm>
            <a:off x="9721228" y="3017577"/>
            <a:ext cx="2427897" cy="76957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5288"/>
                </a:solidFill>
                <a:effectLst/>
                <a:latin typeface="Arial" charset="0"/>
              </a:rPr>
              <a:t>State Markers</a:t>
            </a:r>
          </a:p>
        </p:txBody>
      </p:sp>
      <p:cxnSp>
        <p:nvCxnSpPr>
          <p:cNvPr id="42" name="Straight Connector 41">
            <a:extLst>
              <a:ext uri="{FF2B5EF4-FFF2-40B4-BE49-F238E27FC236}">
                <a16:creationId xmlns:a16="http://schemas.microsoft.com/office/drawing/2014/main" id="{E5A16174-3DE3-56C2-005B-7B5B9DD29F57}"/>
              </a:ext>
            </a:extLst>
          </p:cNvPr>
          <p:cNvCxnSpPr>
            <a:cxnSpLocks/>
          </p:cNvCxnSpPr>
          <p:nvPr/>
        </p:nvCxnSpPr>
        <p:spPr bwMode="auto">
          <a:xfrm>
            <a:off x="9667765" y="3063240"/>
            <a:ext cx="0" cy="871454"/>
          </a:xfrm>
          <a:prstGeom prst="line">
            <a:avLst/>
          </a:prstGeom>
          <a:solidFill>
            <a:schemeClr val="accent1"/>
          </a:solidFill>
          <a:ln w="34925" cap="flat" cmpd="sng" algn="ctr">
            <a:solidFill>
              <a:srgbClr val="005288"/>
            </a:solidFill>
            <a:prstDash val="solid"/>
            <a:round/>
            <a:headEnd type="none" w="med" len="med"/>
            <a:tailEnd type="none" w="med" len="med"/>
          </a:ln>
          <a:effectLst/>
        </p:spPr>
      </p:cxnSp>
      <p:sp>
        <p:nvSpPr>
          <p:cNvPr id="43" name="Rectangle 42">
            <a:extLst>
              <a:ext uri="{FF2B5EF4-FFF2-40B4-BE49-F238E27FC236}">
                <a16:creationId xmlns:a16="http://schemas.microsoft.com/office/drawing/2014/main" id="{1EC99CF4-EE99-5162-A1C7-2C9C9FA157A2}"/>
              </a:ext>
            </a:extLst>
          </p:cNvPr>
          <p:cNvSpPr/>
          <p:nvPr/>
        </p:nvSpPr>
        <p:spPr bwMode="auto">
          <a:xfrm>
            <a:off x="6769139" y="2967865"/>
            <a:ext cx="2427897" cy="76957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5288"/>
              </a:solidFill>
              <a:effectLst/>
              <a:latin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5288"/>
                </a:solidFill>
                <a:effectLst/>
                <a:latin typeface="Arial" charset="0"/>
              </a:rPr>
              <a:t>Service Offerings Guides</a:t>
            </a:r>
          </a:p>
        </p:txBody>
      </p:sp>
      <p:cxnSp>
        <p:nvCxnSpPr>
          <p:cNvPr id="44" name="Straight Connector 43">
            <a:extLst>
              <a:ext uri="{FF2B5EF4-FFF2-40B4-BE49-F238E27FC236}">
                <a16:creationId xmlns:a16="http://schemas.microsoft.com/office/drawing/2014/main" id="{1927BECD-9DAD-F2E8-4B51-932808B7BCDE}"/>
              </a:ext>
            </a:extLst>
          </p:cNvPr>
          <p:cNvCxnSpPr>
            <a:cxnSpLocks/>
          </p:cNvCxnSpPr>
          <p:nvPr/>
        </p:nvCxnSpPr>
        <p:spPr bwMode="auto">
          <a:xfrm>
            <a:off x="6709721" y="3076593"/>
            <a:ext cx="0" cy="858101"/>
          </a:xfrm>
          <a:prstGeom prst="line">
            <a:avLst/>
          </a:prstGeom>
          <a:solidFill>
            <a:schemeClr val="accent1"/>
          </a:solidFill>
          <a:ln w="34925" cap="flat" cmpd="sng" algn="ctr">
            <a:solidFill>
              <a:srgbClr val="005288"/>
            </a:solidFill>
            <a:prstDash val="solid"/>
            <a:round/>
            <a:headEnd type="none" w="med" len="med"/>
            <a:tailEnd type="none" w="med" len="med"/>
          </a:ln>
          <a:effectLst/>
        </p:spPr>
      </p:cxnSp>
      <p:pic>
        <p:nvPicPr>
          <p:cNvPr id="25" name="Picture 24" descr="Map&#10;&#10;Description automatically generated">
            <a:extLst>
              <a:ext uri="{FF2B5EF4-FFF2-40B4-BE49-F238E27FC236}">
                <a16:creationId xmlns:a16="http://schemas.microsoft.com/office/drawing/2014/main" id="{397F1732-A9AD-7C62-C2E5-D4EB2556103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31555" y="5117709"/>
            <a:ext cx="2568556" cy="1680569"/>
          </a:xfrm>
          <a:prstGeom prst="rect">
            <a:avLst/>
          </a:prstGeom>
        </p:spPr>
      </p:pic>
      <p:sp>
        <p:nvSpPr>
          <p:cNvPr id="46" name="Rectangle 45">
            <a:extLst>
              <a:ext uri="{FF2B5EF4-FFF2-40B4-BE49-F238E27FC236}">
                <a16:creationId xmlns:a16="http://schemas.microsoft.com/office/drawing/2014/main" id="{FC87F2DB-A95B-ECFA-24C6-118A173DA587}"/>
              </a:ext>
            </a:extLst>
          </p:cNvPr>
          <p:cNvSpPr/>
          <p:nvPr/>
        </p:nvSpPr>
        <p:spPr bwMode="auto">
          <a:xfrm>
            <a:off x="3724105" y="3120011"/>
            <a:ext cx="2427897" cy="76957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br>
              <a:rPr kumimoji="0" lang="en-US" sz="1800" b="0" i="0" u="none" strike="noStrike" cap="none" normalizeH="0" baseline="0" dirty="0">
                <a:ln>
                  <a:noFill/>
                </a:ln>
                <a:solidFill>
                  <a:srgbClr val="005288"/>
                </a:solidFill>
                <a:effectLst/>
                <a:latin typeface="Arial" charset="0"/>
              </a:rPr>
            </a:br>
            <a:r>
              <a:rPr kumimoji="0" lang="en-US" sz="1800" b="0" i="0" u="none" strike="noStrike" cap="none" normalizeH="0" baseline="0" dirty="0">
                <a:ln>
                  <a:noFill/>
                </a:ln>
                <a:solidFill>
                  <a:srgbClr val="005288"/>
                </a:solidFill>
                <a:effectLst/>
                <a:latin typeface="Arial" charset="0"/>
              </a:rPr>
              <a:t>Regional Coordination</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5A5B5D"/>
              </a:solidFill>
              <a:effectLst/>
              <a:latin typeface="Arial" charset="0"/>
            </a:endParaRPr>
          </a:p>
        </p:txBody>
      </p:sp>
      <p:cxnSp>
        <p:nvCxnSpPr>
          <p:cNvPr id="47" name="Straight Connector 46">
            <a:extLst>
              <a:ext uri="{FF2B5EF4-FFF2-40B4-BE49-F238E27FC236}">
                <a16:creationId xmlns:a16="http://schemas.microsoft.com/office/drawing/2014/main" id="{29C8B46D-9C34-CB30-EFCB-56AD054FC18D}"/>
              </a:ext>
            </a:extLst>
          </p:cNvPr>
          <p:cNvCxnSpPr>
            <a:cxnSpLocks/>
          </p:cNvCxnSpPr>
          <p:nvPr/>
        </p:nvCxnSpPr>
        <p:spPr bwMode="auto">
          <a:xfrm>
            <a:off x="3665217" y="3105509"/>
            <a:ext cx="0" cy="829185"/>
          </a:xfrm>
          <a:prstGeom prst="line">
            <a:avLst/>
          </a:prstGeom>
          <a:solidFill>
            <a:schemeClr val="accent1"/>
          </a:solidFill>
          <a:ln w="34925" cap="flat" cmpd="sng" algn="ctr">
            <a:solidFill>
              <a:srgbClr val="005288"/>
            </a:solidFill>
            <a:prstDash val="solid"/>
            <a:round/>
            <a:headEnd type="none" w="med" len="med"/>
            <a:tailEnd type="none" w="med" len="med"/>
          </a:ln>
          <a:effectLst/>
        </p:spPr>
      </p:cxnSp>
      <p:sp>
        <p:nvSpPr>
          <p:cNvPr id="48" name="Rectangle 47">
            <a:extLst>
              <a:ext uri="{FF2B5EF4-FFF2-40B4-BE49-F238E27FC236}">
                <a16:creationId xmlns:a16="http://schemas.microsoft.com/office/drawing/2014/main" id="{70E99D68-5A69-A845-CD21-A58ECDA0F5B7}"/>
              </a:ext>
            </a:extLst>
          </p:cNvPr>
          <p:cNvSpPr/>
          <p:nvPr/>
        </p:nvSpPr>
        <p:spPr bwMode="auto">
          <a:xfrm>
            <a:off x="561611" y="3064732"/>
            <a:ext cx="2641482" cy="76957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800" dirty="0">
                <a:solidFill>
                  <a:srgbClr val="005288"/>
                </a:solidFill>
                <a:latin typeface="Arial" charset="0"/>
              </a:rPr>
              <a:t>State &amp; Tribal Communications Interoperability Plans</a:t>
            </a:r>
            <a:endParaRPr kumimoji="0" lang="en-US" sz="1800" b="0" i="0" u="none" strike="noStrike" cap="none" normalizeH="0" baseline="0" dirty="0">
              <a:ln>
                <a:noFill/>
              </a:ln>
              <a:solidFill>
                <a:srgbClr val="005288"/>
              </a:solidFill>
              <a:effectLst/>
              <a:latin typeface="Arial" charset="0"/>
            </a:endParaRPr>
          </a:p>
        </p:txBody>
      </p:sp>
      <p:cxnSp>
        <p:nvCxnSpPr>
          <p:cNvPr id="49" name="Straight Connector 48">
            <a:extLst>
              <a:ext uri="{FF2B5EF4-FFF2-40B4-BE49-F238E27FC236}">
                <a16:creationId xmlns:a16="http://schemas.microsoft.com/office/drawing/2014/main" id="{3D3090F5-0DF5-A572-E490-2935D509352F}"/>
              </a:ext>
            </a:extLst>
          </p:cNvPr>
          <p:cNvCxnSpPr>
            <a:cxnSpLocks/>
          </p:cNvCxnSpPr>
          <p:nvPr/>
        </p:nvCxnSpPr>
        <p:spPr bwMode="auto">
          <a:xfrm>
            <a:off x="475273" y="3076593"/>
            <a:ext cx="0" cy="858101"/>
          </a:xfrm>
          <a:prstGeom prst="line">
            <a:avLst/>
          </a:prstGeom>
          <a:solidFill>
            <a:schemeClr val="accent1"/>
          </a:solidFill>
          <a:ln w="34925" cap="flat" cmpd="sng" algn="ctr">
            <a:solidFill>
              <a:srgbClr val="005288"/>
            </a:solidFill>
            <a:prstDash val="solid"/>
            <a:round/>
            <a:headEnd type="none" w="med" len="med"/>
            <a:tailEnd type="none" w="med" len="med"/>
          </a:ln>
          <a:effectLst/>
        </p:spPr>
      </p:cxnSp>
      <p:pic>
        <p:nvPicPr>
          <p:cNvPr id="38" name="Graphic 37" descr="Siren with solid fill">
            <a:extLst>
              <a:ext uri="{FF2B5EF4-FFF2-40B4-BE49-F238E27FC236}">
                <a16:creationId xmlns:a16="http://schemas.microsoft.com/office/drawing/2014/main" id="{D23AB883-4A47-2949-A37A-70E56E13A55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473798" y="5105265"/>
            <a:ext cx="644090" cy="604067"/>
          </a:xfrm>
          <a:prstGeom prst="rect">
            <a:avLst/>
          </a:prstGeom>
        </p:spPr>
      </p:pic>
      <p:pic>
        <p:nvPicPr>
          <p:cNvPr id="4" name="Picture 3">
            <a:extLst>
              <a:ext uri="{FF2B5EF4-FFF2-40B4-BE49-F238E27FC236}">
                <a16:creationId xmlns:a16="http://schemas.microsoft.com/office/drawing/2014/main" id="{F5572F55-187C-84F3-63E1-9B2B8230E5F6}"/>
              </a:ext>
            </a:extLst>
          </p:cNvPr>
          <p:cNvPicPr>
            <a:picLocks noChangeAspect="1"/>
          </p:cNvPicPr>
          <p:nvPr/>
        </p:nvPicPr>
        <p:blipFill>
          <a:blip r:embed="rId12"/>
          <a:stretch>
            <a:fillRect/>
          </a:stretch>
        </p:blipFill>
        <p:spPr>
          <a:xfrm>
            <a:off x="770473" y="1623784"/>
            <a:ext cx="1434775" cy="1378616"/>
          </a:xfrm>
          <a:prstGeom prst="rect">
            <a:avLst/>
          </a:prstGeom>
        </p:spPr>
      </p:pic>
      <p:sp>
        <p:nvSpPr>
          <p:cNvPr id="5" name="Oval 4">
            <a:extLst>
              <a:ext uri="{FF2B5EF4-FFF2-40B4-BE49-F238E27FC236}">
                <a16:creationId xmlns:a16="http://schemas.microsoft.com/office/drawing/2014/main" id="{D68DB172-DBDD-E81D-39A4-3237F539F6CC}"/>
              </a:ext>
            </a:extLst>
          </p:cNvPr>
          <p:cNvSpPr/>
          <p:nvPr/>
        </p:nvSpPr>
        <p:spPr bwMode="auto">
          <a:xfrm>
            <a:off x="5194953" y="3697332"/>
            <a:ext cx="1453007" cy="1406263"/>
          </a:xfrm>
          <a:prstGeom prst="ellipse">
            <a:avLst/>
          </a:prstGeom>
          <a:solidFill>
            <a:schemeClr val="tx1">
              <a:lumMod val="50000"/>
            </a:schemeClr>
          </a:solidFill>
          <a:ln w="9525" cap="flat" cmpd="sng" algn="ctr">
            <a:solidFill>
              <a:schemeClr val="tx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solidFill>
                  <a:schemeClr val="tx1">
                    <a:lumMod val="50000"/>
                  </a:schemeClr>
                </a:solidFill>
              </a:ln>
              <a:solidFill>
                <a:schemeClr val="tx1"/>
              </a:solidFill>
              <a:effectLst/>
              <a:latin typeface="Arial" charset="0"/>
            </a:endParaRPr>
          </a:p>
        </p:txBody>
      </p:sp>
      <p:sp>
        <p:nvSpPr>
          <p:cNvPr id="6" name="TextBox 5">
            <a:extLst>
              <a:ext uri="{FF2B5EF4-FFF2-40B4-BE49-F238E27FC236}">
                <a16:creationId xmlns:a16="http://schemas.microsoft.com/office/drawing/2014/main" id="{F98ECDC1-CEA6-A4DC-C170-32963336708B}"/>
              </a:ext>
            </a:extLst>
          </p:cNvPr>
          <p:cNvSpPr txBox="1"/>
          <p:nvPr/>
        </p:nvSpPr>
        <p:spPr>
          <a:xfrm>
            <a:off x="5173152" y="3934694"/>
            <a:ext cx="1515863" cy="1015663"/>
          </a:xfrm>
          <a:prstGeom prst="rect">
            <a:avLst/>
          </a:prstGeom>
          <a:noFill/>
        </p:spPr>
        <p:txBody>
          <a:bodyPr wrap="square" rtlCol="0">
            <a:spAutoFit/>
          </a:bodyPr>
          <a:lstStyle/>
          <a:p>
            <a:pPr algn="ctr"/>
            <a:r>
              <a:rPr lang="en-US" sz="1500">
                <a:latin typeface="Franklin Gothic Medium Cond" panose="020B0606030402020204" pitchFamily="34" charset="0"/>
              </a:rPr>
              <a:t>STATEWIDE INTEROPERABILITY COORDINATOR (SWIC)</a:t>
            </a:r>
          </a:p>
        </p:txBody>
      </p:sp>
    </p:spTree>
    <p:extLst>
      <p:ext uri="{BB962C8B-B14F-4D97-AF65-F5344CB8AC3E}">
        <p14:creationId xmlns:p14="http://schemas.microsoft.com/office/powerpoint/2010/main" val="3514026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3"/>
          <p:cNvSpPr>
            <a:spLocks noGrp="1" noChangeArrowheads="1"/>
          </p:cNvSpPr>
          <p:nvPr>
            <p:ph type="sldNum" sz="quarter" idx="4294967295"/>
          </p:nvPr>
        </p:nvSpPr>
        <p:spPr>
          <a:xfrm>
            <a:off x="9731375" y="6167438"/>
            <a:ext cx="533400" cy="2778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fld id="{3D0237E0-6248-452C-90D4-1607A07E9527}" type="slidenum">
              <a:rPr lang="en-US" altLang="en-US" sz="1200">
                <a:solidFill>
                  <a:srgbClr val="5A5B5D"/>
                </a:solidFill>
              </a:rPr>
              <a:pPr>
                <a:defRPr/>
              </a:pPr>
              <a:t>27</a:t>
            </a:fld>
            <a:endParaRPr lang="en-US" altLang="en-US" sz="1200">
              <a:solidFill>
                <a:srgbClr val="5A5B5D"/>
              </a:solidFill>
            </a:endParaRPr>
          </a:p>
        </p:txBody>
      </p:sp>
      <p:sp>
        <p:nvSpPr>
          <p:cNvPr id="3" name="Title 2">
            <a:extLst>
              <a:ext uri="{FF2B5EF4-FFF2-40B4-BE49-F238E27FC236}">
                <a16:creationId xmlns:a16="http://schemas.microsoft.com/office/drawing/2014/main" id="{6F03EFB8-5CCA-47EE-80D5-44734D1D9E89}"/>
              </a:ext>
            </a:extLst>
          </p:cNvPr>
          <p:cNvSpPr>
            <a:spLocks noGrp="1"/>
          </p:cNvSpPr>
          <p:nvPr>
            <p:ph type="ctrTitle"/>
          </p:nvPr>
        </p:nvSpPr>
        <p:spPr/>
        <p:txBody>
          <a:bodyPr/>
          <a:lstStyle/>
          <a:p>
            <a:r>
              <a:rPr lang="en-US" dirty="0"/>
              <a:t>cisa.gov</a:t>
            </a:r>
          </a:p>
        </p:txBody>
      </p:sp>
      <p:pic>
        <p:nvPicPr>
          <p:cNvPr id="5" name="Content Placeholder 4">
            <a:extLst>
              <a:ext uri="{FF2B5EF4-FFF2-40B4-BE49-F238E27FC236}">
                <a16:creationId xmlns:a16="http://schemas.microsoft.com/office/drawing/2014/main" id="{6A608B8C-9AB1-C3CA-976E-499F4FC5957F}"/>
              </a:ext>
            </a:extLst>
          </p:cNvPr>
          <p:cNvPicPr>
            <a:picLocks noGrp="1" noChangeAspect="1"/>
          </p:cNvPicPr>
          <p:nvPr>
            <p:ph idx="1"/>
          </p:nvPr>
        </p:nvPicPr>
        <p:blipFill>
          <a:blip r:embed="rId3"/>
          <a:stretch>
            <a:fillRect/>
          </a:stretch>
        </p:blipFill>
        <p:spPr>
          <a:xfrm>
            <a:off x="4930311" y="1872681"/>
            <a:ext cx="5475223" cy="3079813"/>
          </a:xfrm>
          <a:prstGeom prst="rect">
            <a:avLst/>
          </a:prstGeom>
        </p:spPr>
      </p:pic>
      <p:sp>
        <p:nvSpPr>
          <p:cNvPr id="6" name="TextBox 5">
            <a:extLst>
              <a:ext uri="{FF2B5EF4-FFF2-40B4-BE49-F238E27FC236}">
                <a16:creationId xmlns:a16="http://schemas.microsoft.com/office/drawing/2014/main" id="{B0612E94-7FC8-7867-6B3E-DAA90138651F}"/>
              </a:ext>
            </a:extLst>
          </p:cNvPr>
          <p:cNvSpPr txBox="1"/>
          <p:nvPr/>
        </p:nvSpPr>
        <p:spPr>
          <a:xfrm>
            <a:off x="2057400" y="1905506"/>
            <a:ext cx="2819400" cy="3046988"/>
          </a:xfrm>
          <a:prstGeom prst="rect">
            <a:avLst/>
          </a:prstGeom>
          <a:noFill/>
        </p:spPr>
        <p:txBody>
          <a:bodyPr wrap="square" rtlCol="0">
            <a:spAutoFit/>
          </a:bodyPr>
          <a:lstStyle/>
          <a:p>
            <a:r>
              <a:rPr lang="en-US" dirty="0">
                <a:solidFill>
                  <a:schemeClr val="accent6">
                    <a:lumMod val="75000"/>
                  </a:schemeClr>
                </a:solidFill>
              </a:rPr>
              <a:t>As the nation’s cyber defense agency, CISA stands ready to help prepare for, respond to, and mitigate cyber attacks.</a:t>
            </a:r>
          </a:p>
        </p:txBody>
      </p:sp>
    </p:spTree>
    <p:extLst>
      <p:ext uri="{BB962C8B-B14F-4D97-AF65-F5344CB8AC3E}">
        <p14:creationId xmlns:p14="http://schemas.microsoft.com/office/powerpoint/2010/main" val="22015771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792FF0-6321-C941-BC8F-B37560DD1206}"/>
              </a:ext>
            </a:extLst>
          </p:cNvPr>
          <p:cNvSpPr>
            <a:spLocks noGrp="1"/>
          </p:cNvSpPr>
          <p:nvPr>
            <p:ph type="ctrTitle"/>
          </p:nvPr>
        </p:nvSpPr>
        <p:spPr/>
        <p:txBody>
          <a:bodyPr/>
          <a:lstStyle/>
          <a:p>
            <a:r>
              <a:rPr lang="en-US" dirty="0"/>
              <a:t>Strategic Goals</a:t>
            </a:r>
          </a:p>
        </p:txBody>
      </p:sp>
      <p:sp>
        <p:nvSpPr>
          <p:cNvPr id="18434" name="Slide Number Placeholder 3"/>
          <p:cNvSpPr>
            <a:spLocks noGrp="1" noChangeArrowheads="1"/>
          </p:cNvSpPr>
          <p:nvPr>
            <p:ph type="sldNum" sz="quarter" idx="4294967295"/>
          </p:nvPr>
        </p:nvSpPr>
        <p:spPr>
          <a:xfrm>
            <a:off x="9731375" y="6167438"/>
            <a:ext cx="533400" cy="2778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D42FA039-B9E0-4BC5-A86C-574B9B936CEB}" type="slidenum">
              <a:rPr lang="en-US" altLang="en-US" sz="1200">
                <a:solidFill>
                  <a:srgbClr val="5A5B5D"/>
                </a:solidFill>
              </a:rPr>
              <a:pPr/>
              <a:t>28</a:t>
            </a:fld>
            <a:endParaRPr lang="en-US" altLang="en-US" sz="1200">
              <a:solidFill>
                <a:srgbClr val="5A5B5D"/>
              </a:solidFill>
            </a:endParaRPr>
          </a:p>
        </p:txBody>
      </p:sp>
      <p:sp>
        <p:nvSpPr>
          <p:cNvPr id="3" name="TextBox 2">
            <a:extLst>
              <a:ext uri="{FF2B5EF4-FFF2-40B4-BE49-F238E27FC236}">
                <a16:creationId xmlns:a16="http://schemas.microsoft.com/office/drawing/2014/main" id="{62121FB4-4911-4492-A911-D2B7FF7F9788}"/>
              </a:ext>
            </a:extLst>
          </p:cNvPr>
          <p:cNvSpPr txBox="1"/>
          <p:nvPr/>
        </p:nvSpPr>
        <p:spPr>
          <a:xfrm>
            <a:off x="1981200" y="1524000"/>
            <a:ext cx="4000500" cy="3947234"/>
          </a:xfrm>
          <a:prstGeom prst="rect">
            <a:avLst/>
          </a:prstGeom>
          <a:noFill/>
        </p:spPr>
        <p:txBody>
          <a:bodyPr wrap="square" rtlCol="0">
            <a:spAutoFit/>
          </a:bodyPr>
          <a:lstStyle/>
          <a:p>
            <a:pPr marL="342900" indent="-342900">
              <a:spcAft>
                <a:spcPts val="900"/>
              </a:spcAft>
              <a:buFont typeface="Arial" panose="020B0604020202020204" pitchFamily="34" charset="0"/>
              <a:buChar char="•"/>
            </a:pPr>
            <a:r>
              <a:rPr lang="en-US" sz="2200" dirty="0">
                <a:solidFill>
                  <a:srgbClr val="000000"/>
                </a:solidFill>
              </a:rPr>
              <a:t>Cyber Defense</a:t>
            </a:r>
          </a:p>
          <a:p>
            <a:pPr marL="342900" indent="-342900">
              <a:spcAft>
                <a:spcPts val="900"/>
              </a:spcAft>
              <a:buFont typeface="Arial" panose="020B0604020202020204" pitchFamily="34" charset="0"/>
              <a:buChar char="•"/>
            </a:pPr>
            <a:r>
              <a:rPr lang="en-US" sz="2200" dirty="0">
                <a:solidFill>
                  <a:srgbClr val="000000"/>
                </a:solidFill>
              </a:rPr>
              <a:t>Risk reduction and resilience</a:t>
            </a:r>
          </a:p>
          <a:p>
            <a:pPr marL="342900" indent="-342900">
              <a:spcAft>
                <a:spcPts val="900"/>
              </a:spcAft>
              <a:buFont typeface="Arial" panose="020B0604020202020204" pitchFamily="34" charset="0"/>
              <a:buChar char="•"/>
            </a:pPr>
            <a:r>
              <a:rPr lang="en-US" sz="2200" dirty="0">
                <a:solidFill>
                  <a:srgbClr val="000000"/>
                </a:solidFill>
              </a:rPr>
              <a:t>Operational collaboration</a:t>
            </a:r>
          </a:p>
          <a:p>
            <a:pPr marL="342900" indent="-342900">
              <a:spcAft>
                <a:spcPts val="900"/>
              </a:spcAft>
              <a:buFont typeface="Arial" panose="020B0604020202020204" pitchFamily="34" charset="0"/>
              <a:buChar char="•"/>
            </a:pPr>
            <a:r>
              <a:rPr lang="en-US" sz="2200" dirty="0">
                <a:solidFill>
                  <a:srgbClr val="000000"/>
                </a:solidFill>
              </a:rPr>
              <a:t>Build partnerships</a:t>
            </a:r>
          </a:p>
          <a:p>
            <a:pPr marL="342900" indent="-342900">
              <a:spcAft>
                <a:spcPts val="900"/>
              </a:spcAft>
              <a:buFont typeface="Arial" panose="020B0604020202020204" pitchFamily="34" charset="0"/>
              <a:buChar char="•"/>
            </a:pPr>
            <a:r>
              <a:rPr lang="en-US" sz="2200" dirty="0">
                <a:solidFill>
                  <a:srgbClr val="000000"/>
                </a:solidFill>
              </a:rPr>
              <a:t>Protect critical infrastructure</a:t>
            </a:r>
          </a:p>
          <a:p>
            <a:pPr marL="342900" indent="-342900">
              <a:spcAft>
                <a:spcPts val="900"/>
              </a:spcAft>
              <a:buFont typeface="Arial" panose="020B0604020202020204" pitchFamily="34" charset="0"/>
              <a:buChar char="•"/>
            </a:pPr>
            <a:r>
              <a:rPr lang="en-US" sz="2200" dirty="0">
                <a:solidFill>
                  <a:srgbClr val="000000"/>
                </a:solidFill>
              </a:rPr>
              <a:t>Protect people</a:t>
            </a:r>
          </a:p>
          <a:p>
            <a:pPr marL="342900" indent="-342900">
              <a:spcAft>
                <a:spcPts val="900"/>
              </a:spcAft>
              <a:buFont typeface="Arial" panose="020B0604020202020204" pitchFamily="34" charset="0"/>
              <a:buChar char="•"/>
            </a:pPr>
            <a:r>
              <a:rPr lang="en-US" sz="2200" dirty="0">
                <a:solidFill>
                  <a:srgbClr val="000000"/>
                </a:solidFill>
              </a:rPr>
              <a:t>Protect IT &amp; OT</a:t>
            </a:r>
          </a:p>
          <a:p>
            <a:pPr marL="342900" indent="-342900">
              <a:spcAft>
                <a:spcPts val="900"/>
              </a:spcAft>
              <a:buFont typeface="Arial" panose="020B0604020202020204" pitchFamily="34" charset="0"/>
              <a:buChar char="•"/>
            </a:pPr>
            <a:r>
              <a:rPr lang="en-US" sz="2200" dirty="0">
                <a:solidFill>
                  <a:srgbClr val="000000"/>
                </a:solidFill>
              </a:rPr>
              <a:t>Build capacity to defend</a:t>
            </a:r>
          </a:p>
        </p:txBody>
      </p:sp>
      <p:pic>
        <p:nvPicPr>
          <p:cNvPr id="2" name="Picture 1">
            <a:extLst>
              <a:ext uri="{FF2B5EF4-FFF2-40B4-BE49-F238E27FC236}">
                <a16:creationId xmlns:a16="http://schemas.microsoft.com/office/drawing/2014/main" id="{DEB53967-021E-8586-10C7-5E8CC579096C}"/>
              </a:ext>
            </a:extLst>
          </p:cNvPr>
          <p:cNvPicPr>
            <a:picLocks noChangeAspect="1"/>
          </p:cNvPicPr>
          <p:nvPr/>
        </p:nvPicPr>
        <p:blipFill>
          <a:blip r:embed="rId3"/>
          <a:stretch>
            <a:fillRect/>
          </a:stretch>
        </p:blipFill>
        <p:spPr>
          <a:xfrm>
            <a:off x="6666349" y="1504073"/>
            <a:ext cx="3323521" cy="4302292"/>
          </a:xfrm>
          <a:prstGeom prst="rect">
            <a:avLst/>
          </a:prstGeom>
        </p:spPr>
      </p:pic>
    </p:spTree>
    <p:extLst>
      <p:ext uri="{BB962C8B-B14F-4D97-AF65-F5344CB8AC3E}">
        <p14:creationId xmlns:p14="http://schemas.microsoft.com/office/powerpoint/2010/main" val="39630499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792FF0-6321-C941-BC8F-B37560DD1206}"/>
              </a:ext>
            </a:extLst>
          </p:cNvPr>
          <p:cNvSpPr>
            <a:spLocks noGrp="1"/>
          </p:cNvSpPr>
          <p:nvPr>
            <p:ph type="ctrTitle"/>
          </p:nvPr>
        </p:nvSpPr>
        <p:spPr/>
        <p:txBody>
          <a:bodyPr/>
          <a:lstStyle/>
          <a:p>
            <a:r>
              <a:rPr lang="en-US" dirty="0"/>
              <a:t>The Complex Threat Environment</a:t>
            </a:r>
          </a:p>
        </p:txBody>
      </p:sp>
      <p:sp>
        <p:nvSpPr>
          <p:cNvPr id="18434" name="Slide Number Placeholder 3"/>
          <p:cNvSpPr>
            <a:spLocks noGrp="1" noChangeArrowheads="1"/>
          </p:cNvSpPr>
          <p:nvPr>
            <p:ph type="sldNum" sz="quarter" idx="4294967295"/>
          </p:nvPr>
        </p:nvSpPr>
        <p:spPr>
          <a:xfrm>
            <a:off x="9731375" y="6167438"/>
            <a:ext cx="533400" cy="2778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D42FA039-B9E0-4BC5-A86C-574B9B936CEB}" type="slidenum">
              <a:rPr lang="en-US" altLang="en-US" sz="1200">
                <a:solidFill>
                  <a:srgbClr val="5A5B5D"/>
                </a:solidFill>
              </a:rPr>
              <a:pPr/>
              <a:t>29</a:t>
            </a:fld>
            <a:endParaRPr lang="en-US" altLang="en-US" sz="1200">
              <a:solidFill>
                <a:srgbClr val="5A5B5D"/>
              </a:solidFill>
            </a:endParaRPr>
          </a:p>
        </p:txBody>
      </p:sp>
      <p:sp>
        <p:nvSpPr>
          <p:cNvPr id="3" name="TextBox 2">
            <a:extLst>
              <a:ext uri="{FF2B5EF4-FFF2-40B4-BE49-F238E27FC236}">
                <a16:creationId xmlns:a16="http://schemas.microsoft.com/office/drawing/2014/main" id="{62121FB4-4911-4492-A911-D2B7FF7F9788}"/>
              </a:ext>
            </a:extLst>
          </p:cNvPr>
          <p:cNvSpPr txBox="1"/>
          <p:nvPr/>
        </p:nvSpPr>
        <p:spPr>
          <a:xfrm>
            <a:off x="2383516" y="1397675"/>
            <a:ext cx="3479608" cy="4062651"/>
          </a:xfrm>
          <a:prstGeom prst="rect">
            <a:avLst/>
          </a:prstGeom>
          <a:noFill/>
        </p:spPr>
        <p:txBody>
          <a:bodyPr wrap="square" rtlCol="0">
            <a:spAutoFit/>
          </a:bodyPr>
          <a:lstStyle/>
          <a:p>
            <a:pPr marL="342900" indent="-342900">
              <a:spcAft>
                <a:spcPts val="900"/>
              </a:spcAft>
              <a:buFont typeface="Arial" panose="020B0604020202020204" pitchFamily="34" charset="0"/>
              <a:buChar char="•"/>
            </a:pPr>
            <a:r>
              <a:rPr lang="en-US" sz="2200" dirty="0">
                <a:solidFill>
                  <a:srgbClr val="000000"/>
                </a:solidFill>
              </a:rPr>
              <a:t>Natural hazards</a:t>
            </a:r>
          </a:p>
          <a:p>
            <a:pPr marL="342900" indent="-342900">
              <a:spcAft>
                <a:spcPts val="900"/>
              </a:spcAft>
              <a:buFont typeface="Arial" panose="020B0604020202020204" pitchFamily="34" charset="0"/>
              <a:buChar char="•"/>
            </a:pPr>
            <a:r>
              <a:rPr lang="en-US" sz="2200" dirty="0">
                <a:solidFill>
                  <a:srgbClr val="000000"/>
                </a:solidFill>
              </a:rPr>
              <a:t>Technological</a:t>
            </a:r>
          </a:p>
          <a:p>
            <a:pPr marL="342900" indent="-342900">
              <a:spcAft>
                <a:spcPts val="900"/>
              </a:spcAft>
              <a:buFont typeface="Arial" panose="020B0604020202020204" pitchFamily="34" charset="0"/>
              <a:buChar char="•"/>
            </a:pPr>
            <a:r>
              <a:rPr lang="en-US" sz="2200" dirty="0">
                <a:solidFill>
                  <a:srgbClr val="000000"/>
                </a:solidFill>
              </a:rPr>
              <a:t>Manmade</a:t>
            </a:r>
          </a:p>
          <a:p>
            <a:pPr marL="342900" indent="-342900">
              <a:spcAft>
                <a:spcPts val="900"/>
              </a:spcAft>
              <a:buFont typeface="Arial" panose="020B0604020202020204" pitchFamily="34" charset="0"/>
              <a:buChar char="•"/>
            </a:pPr>
            <a:r>
              <a:rPr lang="en-US" sz="2200" dirty="0">
                <a:solidFill>
                  <a:srgbClr val="000000"/>
                </a:solidFill>
              </a:rPr>
              <a:t>Cyber</a:t>
            </a:r>
          </a:p>
          <a:p>
            <a:pPr marL="342900" indent="-342900">
              <a:spcAft>
                <a:spcPts val="900"/>
              </a:spcAft>
              <a:buFont typeface="Arial" panose="020B0604020202020204" pitchFamily="34" charset="0"/>
              <a:buChar char="•"/>
            </a:pPr>
            <a:r>
              <a:rPr lang="en-US" sz="2200" dirty="0">
                <a:solidFill>
                  <a:srgbClr val="000000"/>
                </a:solidFill>
              </a:rPr>
              <a:t>Terrorism</a:t>
            </a:r>
          </a:p>
          <a:p>
            <a:pPr marL="342900" indent="-342900">
              <a:spcAft>
                <a:spcPts val="900"/>
              </a:spcAft>
              <a:buFont typeface="Arial" panose="020B0604020202020204" pitchFamily="34" charset="0"/>
              <a:buChar char="•"/>
            </a:pPr>
            <a:r>
              <a:rPr lang="en-US" sz="2200" dirty="0">
                <a:solidFill>
                  <a:srgbClr val="000000"/>
                </a:solidFill>
              </a:rPr>
              <a:t>Targeted Violence</a:t>
            </a:r>
          </a:p>
          <a:p>
            <a:pPr marL="342900" indent="-342900">
              <a:spcAft>
                <a:spcPts val="900"/>
              </a:spcAft>
              <a:buFont typeface="Arial" panose="020B0604020202020204" pitchFamily="34" charset="0"/>
              <a:buChar char="•"/>
            </a:pPr>
            <a:r>
              <a:rPr lang="en-US" sz="2200" dirty="0">
                <a:solidFill>
                  <a:srgbClr val="000000"/>
                </a:solidFill>
              </a:rPr>
              <a:t>Supply Chain</a:t>
            </a:r>
          </a:p>
          <a:p>
            <a:pPr marL="342900" indent="-342900">
              <a:spcAft>
                <a:spcPts val="900"/>
              </a:spcAft>
              <a:buFont typeface="Arial" panose="020B0604020202020204" pitchFamily="34" charset="0"/>
              <a:buChar char="•"/>
            </a:pPr>
            <a:r>
              <a:rPr lang="en-US" sz="2200" dirty="0">
                <a:solidFill>
                  <a:srgbClr val="000000"/>
                </a:solidFill>
              </a:rPr>
              <a:t>Pandemic</a:t>
            </a:r>
          </a:p>
          <a:p>
            <a:pPr marL="342900" indent="-342900">
              <a:spcAft>
                <a:spcPts val="1200"/>
              </a:spcAft>
              <a:buFont typeface="Arial" panose="020B0604020202020204" pitchFamily="34" charset="0"/>
              <a:buChar char="•"/>
            </a:pPr>
            <a:r>
              <a:rPr lang="en-US" sz="2200" dirty="0">
                <a:solidFill>
                  <a:srgbClr val="000000"/>
                </a:solidFill>
              </a:rPr>
              <a:t>Changing Climate</a:t>
            </a:r>
          </a:p>
        </p:txBody>
      </p:sp>
      <p:pic>
        <p:nvPicPr>
          <p:cNvPr id="7" name="Picture 6" descr="Icon&#10;&#10;Description automatically generated">
            <a:extLst>
              <a:ext uri="{FF2B5EF4-FFF2-40B4-BE49-F238E27FC236}">
                <a16:creationId xmlns:a16="http://schemas.microsoft.com/office/drawing/2014/main" id="{DE4C13FD-26AF-E674-64D1-5E97FE0488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4714" y="1302810"/>
            <a:ext cx="952500" cy="904875"/>
          </a:xfrm>
          <a:prstGeom prst="rect">
            <a:avLst/>
          </a:prstGeom>
        </p:spPr>
      </p:pic>
      <p:pic>
        <p:nvPicPr>
          <p:cNvPr id="9" name="Picture 8" descr="Icon&#10;&#10;Description automatically generated with low confidence">
            <a:extLst>
              <a:ext uri="{FF2B5EF4-FFF2-40B4-BE49-F238E27FC236}">
                <a16:creationId xmlns:a16="http://schemas.microsoft.com/office/drawing/2014/main" id="{F8BE5A4B-9E59-3E6C-4E1E-9740B6ED4F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0046" y="2643279"/>
            <a:ext cx="1009650" cy="971550"/>
          </a:xfrm>
          <a:prstGeom prst="rect">
            <a:avLst/>
          </a:prstGeom>
        </p:spPr>
      </p:pic>
      <p:pic>
        <p:nvPicPr>
          <p:cNvPr id="11" name="Picture 10" descr="Icon&#10;&#10;Description automatically generated">
            <a:extLst>
              <a:ext uri="{FF2B5EF4-FFF2-40B4-BE49-F238E27FC236}">
                <a16:creationId xmlns:a16="http://schemas.microsoft.com/office/drawing/2014/main" id="{B964AC10-4E25-E0E4-9154-9038B40E92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9596" y="4027382"/>
            <a:ext cx="800100" cy="923925"/>
          </a:xfrm>
          <a:prstGeom prst="rect">
            <a:avLst/>
          </a:prstGeom>
        </p:spPr>
      </p:pic>
      <p:pic>
        <p:nvPicPr>
          <p:cNvPr id="13" name="Picture 12" descr="Icon&#10;&#10;Description automatically generated">
            <a:extLst>
              <a:ext uri="{FF2B5EF4-FFF2-40B4-BE49-F238E27FC236}">
                <a16:creationId xmlns:a16="http://schemas.microsoft.com/office/drawing/2014/main" id="{8DC96173-5A07-70DA-F34F-13E975A4AA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99597" y="5315189"/>
            <a:ext cx="866775" cy="1000125"/>
          </a:xfrm>
          <a:prstGeom prst="rect">
            <a:avLst/>
          </a:prstGeom>
        </p:spPr>
      </p:pic>
      <p:sp>
        <p:nvSpPr>
          <p:cNvPr id="14" name="TextBox 13">
            <a:extLst>
              <a:ext uri="{FF2B5EF4-FFF2-40B4-BE49-F238E27FC236}">
                <a16:creationId xmlns:a16="http://schemas.microsoft.com/office/drawing/2014/main" id="{F5BAD20E-FCBE-9081-2F79-2BCBA0DB1EE7}"/>
              </a:ext>
            </a:extLst>
          </p:cNvPr>
          <p:cNvSpPr txBox="1"/>
          <p:nvPr/>
        </p:nvSpPr>
        <p:spPr>
          <a:xfrm>
            <a:off x="7734301" y="1545462"/>
            <a:ext cx="2263775" cy="4524315"/>
          </a:xfrm>
          <a:prstGeom prst="rect">
            <a:avLst/>
          </a:prstGeom>
          <a:noFill/>
        </p:spPr>
        <p:txBody>
          <a:bodyPr wrap="square" rtlCol="0">
            <a:spAutoFit/>
          </a:bodyPr>
          <a:lstStyle/>
          <a:p>
            <a:r>
              <a:rPr lang="en-US" b="1" dirty="0">
                <a:solidFill>
                  <a:schemeClr val="accent6">
                    <a:lumMod val="75000"/>
                  </a:schemeClr>
                </a:solidFill>
              </a:rPr>
              <a:t>Risk</a:t>
            </a:r>
          </a:p>
          <a:p>
            <a:endParaRPr lang="en-US" b="1" dirty="0">
              <a:solidFill>
                <a:schemeClr val="accent6">
                  <a:lumMod val="75000"/>
                </a:schemeClr>
              </a:solidFill>
            </a:endParaRPr>
          </a:p>
          <a:p>
            <a:endParaRPr lang="en-US" b="1" dirty="0">
              <a:solidFill>
                <a:schemeClr val="accent6">
                  <a:lumMod val="75000"/>
                </a:schemeClr>
              </a:solidFill>
            </a:endParaRPr>
          </a:p>
          <a:p>
            <a:endParaRPr lang="en-US" b="1" dirty="0">
              <a:solidFill>
                <a:schemeClr val="accent6">
                  <a:lumMod val="75000"/>
                </a:schemeClr>
              </a:solidFill>
            </a:endParaRPr>
          </a:p>
          <a:p>
            <a:r>
              <a:rPr lang="en-US" b="1" dirty="0">
                <a:solidFill>
                  <a:schemeClr val="accent6">
                    <a:lumMod val="75000"/>
                  </a:schemeClr>
                </a:solidFill>
              </a:rPr>
              <a:t>Threat</a:t>
            </a:r>
          </a:p>
          <a:p>
            <a:endParaRPr lang="en-US" b="1" dirty="0">
              <a:solidFill>
                <a:schemeClr val="accent6">
                  <a:lumMod val="75000"/>
                </a:schemeClr>
              </a:solidFill>
            </a:endParaRPr>
          </a:p>
          <a:p>
            <a:endParaRPr lang="en-US" b="1" dirty="0">
              <a:solidFill>
                <a:schemeClr val="accent6">
                  <a:lumMod val="75000"/>
                </a:schemeClr>
              </a:solidFill>
            </a:endParaRPr>
          </a:p>
          <a:p>
            <a:endParaRPr lang="en-US" b="1" dirty="0">
              <a:solidFill>
                <a:schemeClr val="accent6">
                  <a:lumMod val="75000"/>
                </a:schemeClr>
              </a:solidFill>
            </a:endParaRPr>
          </a:p>
          <a:p>
            <a:r>
              <a:rPr lang="en-US" b="1" dirty="0">
                <a:solidFill>
                  <a:schemeClr val="accent6">
                    <a:lumMod val="75000"/>
                  </a:schemeClr>
                </a:solidFill>
              </a:rPr>
              <a:t>Vulnerability</a:t>
            </a:r>
          </a:p>
          <a:p>
            <a:endParaRPr lang="en-US" b="1" dirty="0">
              <a:solidFill>
                <a:schemeClr val="accent6">
                  <a:lumMod val="75000"/>
                </a:schemeClr>
              </a:solidFill>
            </a:endParaRPr>
          </a:p>
          <a:p>
            <a:endParaRPr lang="en-US" b="1" dirty="0">
              <a:solidFill>
                <a:schemeClr val="accent6">
                  <a:lumMod val="75000"/>
                </a:schemeClr>
              </a:solidFill>
            </a:endParaRPr>
          </a:p>
          <a:p>
            <a:r>
              <a:rPr lang="en-US" b="1" dirty="0">
                <a:solidFill>
                  <a:schemeClr val="accent6">
                    <a:lumMod val="75000"/>
                  </a:schemeClr>
                </a:solidFill>
              </a:rPr>
              <a:t>Mitigation</a:t>
            </a:r>
          </a:p>
        </p:txBody>
      </p:sp>
    </p:spTree>
    <p:extLst>
      <p:ext uri="{BB962C8B-B14F-4D97-AF65-F5344CB8AC3E}">
        <p14:creationId xmlns:p14="http://schemas.microsoft.com/office/powerpoint/2010/main" val="3855073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C275C-8FA7-445A-BE83-B8746D56176B}"/>
              </a:ext>
            </a:extLst>
          </p:cNvPr>
          <p:cNvSpPr>
            <a:spLocks noGrp="1"/>
          </p:cNvSpPr>
          <p:nvPr>
            <p:ph type="ctrTitle"/>
          </p:nvPr>
        </p:nvSpPr>
        <p:spPr/>
        <p:txBody>
          <a:bodyPr/>
          <a:lstStyle/>
          <a:p>
            <a:r>
              <a:rPr lang="en-US" sz="3600" b="1"/>
              <a:t>Why Chemical Facility Security?</a:t>
            </a:r>
          </a:p>
        </p:txBody>
      </p:sp>
      <p:sp>
        <p:nvSpPr>
          <p:cNvPr id="50" name="Slide Number Placeholder 2">
            <a:extLst>
              <a:ext uri="{FF2B5EF4-FFF2-40B4-BE49-F238E27FC236}">
                <a16:creationId xmlns:a16="http://schemas.microsoft.com/office/drawing/2014/main" id="{8245812E-D4B1-45E9-9E83-F6CAB538536D}"/>
              </a:ext>
            </a:extLst>
          </p:cNvPr>
          <p:cNvSpPr>
            <a:spLocks noGrp="1"/>
          </p:cNvSpPr>
          <p:nvPr>
            <p:ph type="sldNum" sz="quarter" idx="10"/>
          </p:nvPr>
        </p:nvSpPr>
        <p:spPr/>
        <p:txBody>
          <a:bodyPr/>
          <a:lstStyle/>
          <a:p>
            <a:pPr>
              <a:defRPr/>
            </a:pPr>
            <a:fld id="{92DA1020-C785-0A4B-99D6-E80BD29020BD}" type="slidenum">
              <a:rPr lang="en-US" altLang="en-US" smtClean="0"/>
              <a:pPr>
                <a:defRPr/>
              </a:pPr>
              <a:t>3</a:t>
            </a:fld>
            <a:endParaRPr lang="en-US" altLang="en-US"/>
          </a:p>
        </p:txBody>
      </p:sp>
      <p:sp>
        <p:nvSpPr>
          <p:cNvPr id="21" name="TextBox 20">
            <a:extLst>
              <a:ext uri="{FF2B5EF4-FFF2-40B4-BE49-F238E27FC236}">
                <a16:creationId xmlns:a16="http://schemas.microsoft.com/office/drawing/2014/main" id="{E03F92E8-9558-4BC7-AAF9-84F4AA17B177}"/>
              </a:ext>
            </a:extLst>
          </p:cNvPr>
          <p:cNvSpPr txBox="1"/>
          <p:nvPr/>
        </p:nvSpPr>
        <p:spPr>
          <a:xfrm>
            <a:off x="504752" y="1219200"/>
            <a:ext cx="3173279" cy="4462760"/>
          </a:xfrm>
          <a:prstGeom prst="rect">
            <a:avLst/>
          </a:prstGeom>
          <a:noFill/>
        </p:spPr>
        <p:txBody>
          <a:bodyPr wrap="square">
            <a:spAutoFit/>
          </a:bodyPr>
          <a:lstStyle/>
          <a:p>
            <a:pPr marL="233363" lvl="1" indent="-233363" eaLnBrk="1" hangingPunct="1">
              <a:spcBef>
                <a:spcPct val="60000"/>
              </a:spcBef>
              <a:buClr>
                <a:srgbClr val="000000"/>
              </a:buClr>
              <a:buFont typeface="Wingdings" pitchFamily="2" charset="2"/>
              <a:buChar char="§"/>
              <a:defRPr/>
            </a:pPr>
            <a:r>
              <a:rPr lang="en-US" sz="2000">
                <a:solidFill>
                  <a:srgbClr val="000000"/>
                </a:solidFill>
                <a:latin typeface="+mn-lt"/>
              </a:rPr>
              <a:t>We face a persistent and evolving threat</a:t>
            </a:r>
          </a:p>
          <a:p>
            <a:pPr marL="233363" lvl="1" indent="-233363" eaLnBrk="1" hangingPunct="1">
              <a:spcBef>
                <a:spcPct val="60000"/>
              </a:spcBef>
              <a:buClr>
                <a:srgbClr val="000000"/>
              </a:buClr>
              <a:buFont typeface="Wingdings" pitchFamily="2" charset="2"/>
              <a:buChar char="§"/>
              <a:defRPr/>
            </a:pPr>
            <a:r>
              <a:rPr lang="en-US" sz="2000">
                <a:solidFill>
                  <a:srgbClr val="000000"/>
                </a:solidFill>
                <a:latin typeface="+mn-lt"/>
              </a:rPr>
              <a:t>A successful attack on a chemical facility could potentially cause a significant number of deaths and injuries</a:t>
            </a:r>
          </a:p>
          <a:p>
            <a:pPr marL="233363" lvl="1" indent="-233363" eaLnBrk="1" hangingPunct="1">
              <a:spcBef>
                <a:spcPct val="60000"/>
              </a:spcBef>
              <a:buClr>
                <a:srgbClr val="000000"/>
              </a:buClr>
              <a:buFont typeface="Wingdings" pitchFamily="2" charset="2"/>
              <a:buChar char="§"/>
              <a:defRPr/>
            </a:pPr>
            <a:r>
              <a:rPr lang="en-US" sz="2000">
                <a:solidFill>
                  <a:srgbClr val="000000"/>
                </a:solidFill>
                <a:latin typeface="+mn-lt"/>
              </a:rPr>
              <a:t>Certain chemical facilities possess materials that could be stolen or diverted and used for terrorist activities  </a:t>
            </a:r>
          </a:p>
        </p:txBody>
      </p:sp>
      <p:sp>
        <p:nvSpPr>
          <p:cNvPr id="23" name="Content Placeholder 4">
            <a:extLst>
              <a:ext uri="{FF2B5EF4-FFF2-40B4-BE49-F238E27FC236}">
                <a16:creationId xmlns:a16="http://schemas.microsoft.com/office/drawing/2014/main" id="{573509C7-1772-46E0-968B-FD2C1127CAB9}"/>
              </a:ext>
            </a:extLst>
          </p:cNvPr>
          <p:cNvSpPr txBox="1">
            <a:spLocks/>
          </p:cNvSpPr>
          <p:nvPr/>
        </p:nvSpPr>
        <p:spPr>
          <a:xfrm>
            <a:off x="1634519" y="4404702"/>
            <a:ext cx="3677467" cy="1546225"/>
          </a:xfrm>
          <a:prstGeom prst="rect">
            <a:avLst/>
          </a:prstGeom>
        </p:spPr>
        <p:txBody>
          <a:bodyPr/>
          <a:lstStyle>
            <a:lvl1pPr marL="233363" indent="-233363" algn="l" rtl="0" eaLnBrk="0" fontAlgn="base" hangingPunct="0">
              <a:spcBef>
                <a:spcPct val="60000"/>
              </a:spcBef>
              <a:spcAft>
                <a:spcPct val="0"/>
              </a:spcAft>
              <a:buClr>
                <a:schemeClr val="bg2"/>
              </a:buClr>
              <a:buFont typeface="Wingdings" pitchFamily="2" charset="2"/>
              <a:buChar char="§"/>
              <a:defRPr sz="2200">
                <a:solidFill>
                  <a:schemeClr val="bg2"/>
                </a:solidFill>
                <a:latin typeface="+mn-lt"/>
                <a:ea typeface="+mn-ea"/>
                <a:cs typeface="+mn-cs"/>
              </a:defRPr>
            </a:lvl1pPr>
            <a:lvl2pPr marL="571500" indent="-223838" algn="l" rtl="0" eaLnBrk="0" fontAlgn="base" hangingPunct="0">
              <a:spcBef>
                <a:spcPct val="30000"/>
              </a:spcBef>
              <a:spcAft>
                <a:spcPct val="0"/>
              </a:spcAft>
              <a:buClr>
                <a:schemeClr val="bg2"/>
              </a:buClr>
              <a:buFont typeface="Wingdings" pitchFamily="2" charset="2"/>
              <a:buChar char="§"/>
              <a:defRPr sz="2000">
                <a:solidFill>
                  <a:schemeClr val="bg2"/>
                </a:solidFill>
                <a:latin typeface="+mn-lt"/>
              </a:defRPr>
            </a:lvl2pPr>
            <a:lvl3pPr marL="909638" indent="-222250" algn="l" rtl="0" eaLnBrk="0" fontAlgn="base" hangingPunct="0">
              <a:spcBef>
                <a:spcPct val="30000"/>
              </a:spcBef>
              <a:spcAft>
                <a:spcPct val="0"/>
              </a:spcAft>
              <a:buClr>
                <a:schemeClr val="bg2"/>
              </a:buClr>
              <a:buFont typeface="Wingdings" pitchFamily="2" charset="2"/>
              <a:buChar char="§"/>
              <a:defRPr sz="2000">
                <a:solidFill>
                  <a:schemeClr val="bg2"/>
                </a:solidFill>
                <a:latin typeface="+mn-lt"/>
              </a:defRPr>
            </a:lvl3pPr>
            <a:lvl4pPr marL="1258888" indent="-231775" algn="l" rtl="0" eaLnBrk="0" fontAlgn="base" hangingPunct="0">
              <a:spcBef>
                <a:spcPct val="30000"/>
              </a:spcBef>
              <a:spcAft>
                <a:spcPct val="0"/>
              </a:spcAft>
              <a:buClr>
                <a:schemeClr val="bg2"/>
              </a:buClr>
              <a:buFont typeface="Wingdings" pitchFamily="2" charset="2"/>
              <a:buChar char="§"/>
              <a:defRPr sz="2000">
                <a:solidFill>
                  <a:schemeClr val="bg2"/>
                </a:solidFill>
                <a:latin typeface="+mn-lt"/>
              </a:defRPr>
            </a:lvl4pPr>
            <a:lvl5pPr marL="1598613" indent="-222250" algn="l" rtl="0" eaLnBrk="0" fontAlgn="base" hangingPunct="0">
              <a:spcBef>
                <a:spcPct val="30000"/>
              </a:spcBef>
              <a:spcAft>
                <a:spcPct val="0"/>
              </a:spcAft>
              <a:buClr>
                <a:schemeClr val="bg2"/>
              </a:buClr>
              <a:buFont typeface="Wingdings" pitchFamily="2" charset="2"/>
              <a:buChar char="§"/>
              <a:defRPr sz="2000">
                <a:solidFill>
                  <a:schemeClr val="bg2"/>
                </a:solidFill>
                <a:latin typeface="+mn-lt"/>
              </a:defRPr>
            </a:lvl5pPr>
            <a:lvl6pPr marL="20558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6pPr>
            <a:lvl7pPr marL="25130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7pPr>
            <a:lvl8pPr marL="29702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8pPr>
            <a:lvl9pPr marL="34274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9pPr>
          </a:lstStyle>
          <a:p>
            <a:pPr marL="287338" lvl="1">
              <a:buClrTx/>
              <a:defRPr/>
            </a:pPr>
            <a:endParaRPr lang="en-US" kern="0">
              <a:solidFill>
                <a:srgbClr val="000000"/>
              </a:solidFill>
            </a:endParaRPr>
          </a:p>
        </p:txBody>
      </p:sp>
      <p:cxnSp>
        <p:nvCxnSpPr>
          <p:cNvPr id="51" name="Straight Connector 50">
            <a:extLst>
              <a:ext uri="{FF2B5EF4-FFF2-40B4-BE49-F238E27FC236}">
                <a16:creationId xmlns:a16="http://schemas.microsoft.com/office/drawing/2014/main" id="{7BFB23FB-DDD3-4A7C-B743-32D4326279E8}"/>
              </a:ext>
            </a:extLst>
          </p:cNvPr>
          <p:cNvCxnSpPr>
            <a:cxnSpLocks/>
          </p:cNvCxnSpPr>
          <p:nvPr/>
        </p:nvCxnSpPr>
        <p:spPr bwMode="auto">
          <a:xfrm flipH="1">
            <a:off x="3922038" y="1639344"/>
            <a:ext cx="21261" cy="4471274"/>
          </a:xfrm>
          <a:prstGeom prst="line">
            <a:avLst/>
          </a:prstGeom>
          <a:ln w="19050">
            <a:solidFill>
              <a:srgbClr val="0078AE"/>
            </a:solidFill>
            <a:prstDash val="sysDot"/>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52" name="Content Placeholder 13">
            <a:extLst>
              <a:ext uri="{FF2B5EF4-FFF2-40B4-BE49-F238E27FC236}">
                <a16:creationId xmlns:a16="http://schemas.microsoft.com/office/drawing/2014/main" id="{CC881A61-C97C-4312-AD53-769D9CAA46AF}"/>
              </a:ext>
            </a:extLst>
          </p:cNvPr>
          <p:cNvSpPr txBox="1">
            <a:spLocks/>
          </p:cNvSpPr>
          <p:nvPr/>
        </p:nvSpPr>
        <p:spPr>
          <a:xfrm>
            <a:off x="3922037" y="1235466"/>
            <a:ext cx="4004807" cy="443324"/>
          </a:xfrm>
          <a:prstGeom prst="rect">
            <a:avLst/>
          </a:prstGeom>
        </p:spPr>
        <p:txBody>
          <a:bodyPr/>
          <a:lstStyle>
            <a:lvl1pPr marL="233363" indent="-233363" algn="l" rtl="0" eaLnBrk="1" fontAlgn="base" hangingPunct="1">
              <a:spcBef>
                <a:spcPct val="60000"/>
              </a:spcBef>
              <a:spcAft>
                <a:spcPct val="0"/>
              </a:spcAft>
              <a:buClr>
                <a:srgbClr val="B0B1B3"/>
              </a:buClr>
              <a:buFont typeface="Wingdings" pitchFamily="2" charset="2"/>
              <a:buChar char="§"/>
              <a:defRPr sz="2200">
                <a:solidFill>
                  <a:srgbClr val="5A5B5D"/>
                </a:solidFill>
                <a:latin typeface="+mn-lt"/>
                <a:ea typeface="+mn-ea"/>
                <a:cs typeface="+mn-cs"/>
              </a:defRPr>
            </a:lvl1pPr>
            <a:lvl2pPr marL="571500" indent="-223838" algn="l" rtl="0" eaLnBrk="1" fontAlgn="base" hangingPunct="1">
              <a:spcBef>
                <a:spcPct val="30000"/>
              </a:spcBef>
              <a:spcAft>
                <a:spcPct val="0"/>
              </a:spcAft>
              <a:buClr>
                <a:srgbClr val="B0B1B3"/>
              </a:buClr>
              <a:buFont typeface="Wingdings" pitchFamily="2" charset="2"/>
              <a:buChar char="§"/>
              <a:defRPr sz="2000">
                <a:solidFill>
                  <a:srgbClr val="5A5B5D"/>
                </a:solidFill>
                <a:latin typeface="+mn-lt"/>
              </a:defRPr>
            </a:lvl2pPr>
            <a:lvl3pPr marL="909638" indent="-222250" algn="l" rtl="0" eaLnBrk="1" fontAlgn="base" hangingPunct="1">
              <a:spcBef>
                <a:spcPct val="30000"/>
              </a:spcBef>
              <a:spcAft>
                <a:spcPct val="0"/>
              </a:spcAft>
              <a:buClr>
                <a:srgbClr val="B0B1B3"/>
              </a:buClr>
              <a:buFont typeface="Wingdings" pitchFamily="2" charset="2"/>
              <a:buChar char="§"/>
              <a:defRPr sz="1800">
                <a:solidFill>
                  <a:srgbClr val="5A5B5D"/>
                </a:solidFill>
                <a:latin typeface="+mn-lt"/>
              </a:defRPr>
            </a:lvl3pPr>
            <a:lvl4pPr marL="1258888" indent="-231775" algn="l" rtl="0" eaLnBrk="1" fontAlgn="base" hangingPunct="1">
              <a:spcBef>
                <a:spcPct val="30000"/>
              </a:spcBef>
              <a:spcAft>
                <a:spcPct val="0"/>
              </a:spcAft>
              <a:buClr>
                <a:srgbClr val="B0B1B3"/>
              </a:buClr>
              <a:buFont typeface="Wingdings" pitchFamily="2" charset="2"/>
              <a:buChar char="§"/>
              <a:defRPr sz="1600">
                <a:solidFill>
                  <a:srgbClr val="5A5B5D"/>
                </a:solidFill>
                <a:latin typeface="+mn-lt"/>
              </a:defRPr>
            </a:lvl4pPr>
            <a:lvl5pPr marL="1598613" indent="-222250" algn="l" rtl="0" eaLnBrk="1" fontAlgn="base" hangingPunct="1">
              <a:spcBef>
                <a:spcPct val="30000"/>
              </a:spcBef>
              <a:spcAft>
                <a:spcPct val="0"/>
              </a:spcAft>
              <a:buClr>
                <a:srgbClr val="B0B1B3"/>
              </a:buClr>
              <a:buFont typeface="Wingdings" pitchFamily="2" charset="2"/>
              <a:buChar char="§"/>
              <a:defRPr sz="1400">
                <a:solidFill>
                  <a:srgbClr val="5A5B5D"/>
                </a:solidFill>
                <a:latin typeface="+mn-lt"/>
              </a:defRPr>
            </a:lvl5pPr>
            <a:lvl6pPr marL="20558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6pPr>
            <a:lvl7pPr marL="25130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7pPr>
            <a:lvl8pPr marL="29702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8pPr>
            <a:lvl9pPr marL="34274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9pPr>
          </a:lstStyle>
          <a:p>
            <a:pPr marL="0" indent="0" algn="ctr">
              <a:buFont typeface="Wingdings" pitchFamily="2" charset="2"/>
              <a:buNone/>
            </a:pPr>
            <a:r>
              <a:rPr lang="en-US" sz="1800" b="1" i="1" kern="0">
                <a:solidFill>
                  <a:srgbClr val="0078AE"/>
                </a:solidFill>
              </a:rPr>
              <a:t>Variety of Threats</a:t>
            </a:r>
            <a:endParaRPr lang="en-US" b="1" kern="0">
              <a:solidFill>
                <a:srgbClr val="0078AE"/>
              </a:solidFill>
            </a:endParaRPr>
          </a:p>
        </p:txBody>
      </p:sp>
      <p:pic>
        <p:nvPicPr>
          <p:cNvPr id="53" name="Picture 52">
            <a:extLst>
              <a:ext uri="{FF2B5EF4-FFF2-40B4-BE49-F238E27FC236}">
                <a16:creationId xmlns:a16="http://schemas.microsoft.com/office/drawing/2014/main" id="{D414DEF5-E23F-4DEB-B5DF-365847BA47E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241" r="1"/>
          <a:stretch/>
        </p:blipFill>
        <p:spPr>
          <a:xfrm>
            <a:off x="4206039" y="3265056"/>
            <a:ext cx="2014932" cy="1354096"/>
          </a:xfrm>
          <a:prstGeom prst="rect">
            <a:avLst/>
          </a:prstGeom>
        </p:spPr>
      </p:pic>
      <p:pic>
        <p:nvPicPr>
          <p:cNvPr id="54" name="Picture 17">
            <a:extLst>
              <a:ext uri="{FF2B5EF4-FFF2-40B4-BE49-F238E27FC236}">
                <a16:creationId xmlns:a16="http://schemas.microsoft.com/office/drawing/2014/main" id="{F6B1115C-1DAF-48DB-9FB6-CB82E6EB519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313" b="-1"/>
          <a:stretch/>
        </p:blipFill>
        <p:spPr>
          <a:xfrm>
            <a:off x="4192589" y="1695056"/>
            <a:ext cx="2031519" cy="1367560"/>
          </a:xfrm>
          <a:prstGeom prst="rect">
            <a:avLst/>
          </a:prstGeom>
        </p:spPr>
      </p:pic>
      <p:sp>
        <p:nvSpPr>
          <p:cNvPr id="55" name="Rectangle 54">
            <a:extLst>
              <a:ext uri="{FF2B5EF4-FFF2-40B4-BE49-F238E27FC236}">
                <a16:creationId xmlns:a16="http://schemas.microsoft.com/office/drawing/2014/main" id="{97D397E5-F371-4A34-9E4D-85844687449E}"/>
              </a:ext>
            </a:extLst>
          </p:cNvPr>
          <p:cNvSpPr/>
          <p:nvPr/>
        </p:nvSpPr>
        <p:spPr bwMode="auto">
          <a:xfrm>
            <a:off x="4192589" y="2862798"/>
            <a:ext cx="2028381" cy="199818"/>
          </a:xfrm>
          <a:prstGeom prst="rect">
            <a:avLst/>
          </a:prstGeom>
          <a:solidFill>
            <a:srgbClr val="0078AE"/>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900"/>
              <a:t>Chlorine Gas Bomb, Iraq, 2015</a:t>
            </a:r>
          </a:p>
        </p:txBody>
      </p:sp>
      <p:pic>
        <p:nvPicPr>
          <p:cNvPr id="56" name="Picture 55">
            <a:extLst>
              <a:ext uri="{FF2B5EF4-FFF2-40B4-BE49-F238E27FC236}">
                <a16:creationId xmlns:a16="http://schemas.microsoft.com/office/drawing/2014/main" id="{ADE999D3-3EFC-4287-B4E7-07FFFB448A1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221"/>
          <a:stretch/>
        </p:blipFill>
        <p:spPr>
          <a:xfrm>
            <a:off x="4192589" y="4760329"/>
            <a:ext cx="2031519" cy="1350289"/>
          </a:xfrm>
          <a:prstGeom prst="rect">
            <a:avLst/>
          </a:prstGeom>
        </p:spPr>
      </p:pic>
      <p:sp>
        <p:nvSpPr>
          <p:cNvPr id="57" name="Content Placeholder 13">
            <a:extLst>
              <a:ext uri="{FF2B5EF4-FFF2-40B4-BE49-F238E27FC236}">
                <a16:creationId xmlns:a16="http://schemas.microsoft.com/office/drawing/2014/main" id="{B53D0BFC-19D8-43F3-8F19-0391B2091C2C}"/>
              </a:ext>
            </a:extLst>
          </p:cNvPr>
          <p:cNvSpPr txBox="1">
            <a:spLocks/>
          </p:cNvSpPr>
          <p:nvPr/>
        </p:nvSpPr>
        <p:spPr>
          <a:xfrm>
            <a:off x="6325702" y="1643598"/>
            <a:ext cx="1446698" cy="3489736"/>
          </a:xfrm>
          <a:prstGeom prst="rect">
            <a:avLst/>
          </a:prstGeom>
        </p:spPr>
        <p:txBody>
          <a:bodyPr/>
          <a:lstStyle>
            <a:lvl1pPr marL="233363" indent="-233363" algn="l" rtl="0" eaLnBrk="1" fontAlgn="base" hangingPunct="1">
              <a:spcBef>
                <a:spcPct val="60000"/>
              </a:spcBef>
              <a:spcAft>
                <a:spcPct val="0"/>
              </a:spcAft>
              <a:buClr>
                <a:srgbClr val="B0B1B3"/>
              </a:buClr>
              <a:buFont typeface="Wingdings" pitchFamily="2" charset="2"/>
              <a:buChar char="§"/>
              <a:defRPr sz="2200">
                <a:solidFill>
                  <a:srgbClr val="5A5B5D"/>
                </a:solidFill>
                <a:latin typeface="+mn-lt"/>
                <a:ea typeface="+mn-ea"/>
                <a:cs typeface="+mn-cs"/>
              </a:defRPr>
            </a:lvl1pPr>
            <a:lvl2pPr marL="571500" indent="-223838" algn="l" rtl="0" eaLnBrk="1" fontAlgn="base" hangingPunct="1">
              <a:spcBef>
                <a:spcPct val="30000"/>
              </a:spcBef>
              <a:spcAft>
                <a:spcPct val="0"/>
              </a:spcAft>
              <a:buClr>
                <a:srgbClr val="B0B1B3"/>
              </a:buClr>
              <a:buFont typeface="Wingdings" pitchFamily="2" charset="2"/>
              <a:buChar char="§"/>
              <a:defRPr sz="2000">
                <a:solidFill>
                  <a:srgbClr val="5A5B5D"/>
                </a:solidFill>
                <a:latin typeface="+mn-lt"/>
              </a:defRPr>
            </a:lvl2pPr>
            <a:lvl3pPr marL="909638" indent="-222250" algn="l" rtl="0" eaLnBrk="1" fontAlgn="base" hangingPunct="1">
              <a:spcBef>
                <a:spcPct val="30000"/>
              </a:spcBef>
              <a:spcAft>
                <a:spcPct val="0"/>
              </a:spcAft>
              <a:buClr>
                <a:srgbClr val="B0B1B3"/>
              </a:buClr>
              <a:buFont typeface="Wingdings" pitchFamily="2" charset="2"/>
              <a:buChar char="§"/>
              <a:defRPr sz="1800">
                <a:solidFill>
                  <a:srgbClr val="5A5B5D"/>
                </a:solidFill>
                <a:latin typeface="+mn-lt"/>
              </a:defRPr>
            </a:lvl3pPr>
            <a:lvl4pPr marL="1258888" indent="-231775" algn="l" rtl="0" eaLnBrk="1" fontAlgn="base" hangingPunct="1">
              <a:spcBef>
                <a:spcPct val="30000"/>
              </a:spcBef>
              <a:spcAft>
                <a:spcPct val="0"/>
              </a:spcAft>
              <a:buClr>
                <a:srgbClr val="B0B1B3"/>
              </a:buClr>
              <a:buFont typeface="Wingdings" pitchFamily="2" charset="2"/>
              <a:buChar char="§"/>
              <a:defRPr sz="1600">
                <a:solidFill>
                  <a:srgbClr val="5A5B5D"/>
                </a:solidFill>
                <a:latin typeface="+mn-lt"/>
              </a:defRPr>
            </a:lvl4pPr>
            <a:lvl5pPr marL="1598613" indent="-222250" algn="l" rtl="0" eaLnBrk="1" fontAlgn="base" hangingPunct="1">
              <a:spcBef>
                <a:spcPct val="30000"/>
              </a:spcBef>
              <a:spcAft>
                <a:spcPct val="0"/>
              </a:spcAft>
              <a:buClr>
                <a:srgbClr val="B0B1B3"/>
              </a:buClr>
              <a:buFont typeface="Wingdings" pitchFamily="2" charset="2"/>
              <a:buChar char="§"/>
              <a:defRPr sz="1400">
                <a:solidFill>
                  <a:srgbClr val="5A5B5D"/>
                </a:solidFill>
                <a:latin typeface="+mn-lt"/>
              </a:defRPr>
            </a:lvl5pPr>
            <a:lvl6pPr marL="20558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6pPr>
            <a:lvl7pPr marL="25130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7pPr>
            <a:lvl8pPr marL="29702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8pPr>
            <a:lvl9pPr marL="34274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9pPr>
          </a:lstStyle>
          <a:p>
            <a:pPr marL="0" indent="0">
              <a:buNone/>
            </a:pPr>
            <a:r>
              <a:rPr lang="en-US" sz="1400" kern="0">
                <a:solidFill>
                  <a:srgbClr val="000000"/>
                </a:solidFill>
              </a:rPr>
              <a:t>Toxic industrial chemicals, such as chlorine</a:t>
            </a:r>
          </a:p>
          <a:p>
            <a:pPr marL="0" indent="0">
              <a:buNone/>
            </a:pPr>
            <a:endParaRPr lang="en-US" sz="1400" kern="0">
              <a:solidFill>
                <a:srgbClr val="000000"/>
              </a:solidFill>
            </a:endParaRPr>
          </a:p>
          <a:p>
            <a:pPr marL="0" indent="0">
              <a:spcAft>
                <a:spcPts val="600"/>
              </a:spcAft>
              <a:buNone/>
            </a:pPr>
            <a:endParaRPr lang="en-US" sz="1400" kern="0">
              <a:solidFill>
                <a:srgbClr val="000000"/>
              </a:solidFill>
            </a:endParaRPr>
          </a:p>
          <a:p>
            <a:pPr marL="0" indent="0">
              <a:buNone/>
            </a:pPr>
            <a:r>
              <a:rPr lang="en-US" sz="1400" kern="0">
                <a:solidFill>
                  <a:srgbClr val="000000"/>
                </a:solidFill>
              </a:rPr>
              <a:t>Production of chemical weapons</a:t>
            </a:r>
          </a:p>
          <a:p>
            <a:pPr marL="0" indent="0">
              <a:buNone/>
            </a:pPr>
            <a:endParaRPr lang="en-US" sz="1400" kern="0">
              <a:solidFill>
                <a:srgbClr val="000000"/>
              </a:solidFill>
            </a:endParaRPr>
          </a:p>
          <a:p>
            <a:pPr marL="0" indent="0">
              <a:spcAft>
                <a:spcPts val="600"/>
              </a:spcAft>
              <a:buNone/>
            </a:pPr>
            <a:endParaRPr lang="en-US" sz="1400" kern="0">
              <a:solidFill>
                <a:srgbClr val="000000"/>
              </a:solidFill>
            </a:endParaRPr>
          </a:p>
          <a:p>
            <a:pPr marL="0" indent="0">
              <a:buNone/>
            </a:pPr>
            <a:r>
              <a:rPr lang="en-US" sz="1400" kern="0">
                <a:solidFill>
                  <a:srgbClr val="000000"/>
                </a:solidFill>
              </a:rPr>
              <a:t>Chemicals used in improvised explosive devices</a:t>
            </a:r>
            <a:endParaRPr lang="en-US" sz="1800" kern="0"/>
          </a:p>
        </p:txBody>
      </p:sp>
      <p:cxnSp>
        <p:nvCxnSpPr>
          <p:cNvPr id="58" name="Straight Connector 57">
            <a:extLst>
              <a:ext uri="{FF2B5EF4-FFF2-40B4-BE49-F238E27FC236}">
                <a16:creationId xmlns:a16="http://schemas.microsoft.com/office/drawing/2014/main" id="{A7F265E0-854A-4AED-9E2B-5165C9636574}"/>
              </a:ext>
            </a:extLst>
          </p:cNvPr>
          <p:cNvCxnSpPr>
            <a:cxnSpLocks/>
          </p:cNvCxnSpPr>
          <p:nvPr/>
        </p:nvCxnSpPr>
        <p:spPr bwMode="auto">
          <a:xfrm flipH="1">
            <a:off x="7905583" y="1639344"/>
            <a:ext cx="21261" cy="4471274"/>
          </a:xfrm>
          <a:prstGeom prst="line">
            <a:avLst/>
          </a:prstGeom>
          <a:ln w="19050">
            <a:solidFill>
              <a:srgbClr val="0078AE"/>
            </a:solidFill>
            <a:prstDash val="sysDot"/>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59" name="Content Placeholder 13">
            <a:extLst>
              <a:ext uri="{FF2B5EF4-FFF2-40B4-BE49-F238E27FC236}">
                <a16:creationId xmlns:a16="http://schemas.microsoft.com/office/drawing/2014/main" id="{BFBFB066-A54E-424D-ADBF-A1211CCA9A31}"/>
              </a:ext>
            </a:extLst>
          </p:cNvPr>
          <p:cNvSpPr txBox="1">
            <a:spLocks/>
          </p:cNvSpPr>
          <p:nvPr/>
        </p:nvSpPr>
        <p:spPr>
          <a:xfrm>
            <a:off x="7905583" y="1219200"/>
            <a:ext cx="4265158" cy="443324"/>
          </a:xfrm>
          <a:prstGeom prst="rect">
            <a:avLst/>
          </a:prstGeom>
        </p:spPr>
        <p:txBody>
          <a:bodyPr/>
          <a:lstStyle>
            <a:lvl1pPr marL="233363" indent="-233363" algn="l" rtl="0" eaLnBrk="1" fontAlgn="base" hangingPunct="1">
              <a:spcBef>
                <a:spcPct val="60000"/>
              </a:spcBef>
              <a:spcAft>
                <a:spcPct val="0"/>
              </a:spcAft>
              <a:buClr>
                <a:srgbClr val="B0B1B3"/>
              </a:buClr>
              <a:buFont typeface="Wingdings" pitchFamily="2" charset="2"/>
              <a:buChar char="§"/>
              <a:defRPr sz="2200">
                <a:solidFill>
                  <a:srgbClr val="5A5B5D"/>
                </a:solidFill>
                <a:latin typeface="+mn-lt"/>
                <a:ea typeface="+mn-ea"/>
                <a:cs typeface="+mn-cs"/>
              </a:defRPr>
            </a:lvl1pPr>
            <a:lvl2pPr marL="571500" indent="-223838" algn="l" rtl="0" eaLnBrk="1" fontAlgn="base" hangingPunct="1">
              <a:spcBef>
                <a:spcPct val="30000"/>
              </a:spcBef>
              <a:spcAft>
                <a:spcPct val="0"/>
              </a:spcAft>
              <a:buClr>
                <a:srgbClr val="B0B1B3"/>
              </a:buClr>
              <a:buFont typeface="Wingdings" pitchFamily="2" charset="2"/>
              <a:buChar char="§"/>
              <a:defRPr sz="2000">
                <a:solidFill>
                  <a:srgbClr val="5A5B5D"/>
                </a:solidFill>
                <a:latin typeface="+mn-lt"/>
              </a:defRPr>
            </a:lvl2pPr>
            <a:lvl3pPr marL="909638" indent="-222250" algn="l" rtl="0" eaLnBrk="1" fontAlgn="base" hangingPunct="1">
              <a:spcBef>
                <a:spcPct val="30000"/>
              </a:spcBef>
              <a:spcAft>
                <a:spcPct val="0"/>
              </a:spcAft>
              <a:buClr>
                <a:srgbClr val="B0B1B3"/>
              </a:buClr>
              <a:buFont typeface="Wingdings" pitchFamily="2" charset="2"/>
              <a:buChar char="§"/>
              <a:defRPr sz="1800">
                <a:solidFill>
                  <a:srgbClr val="5A5B5D"/>
                </a:solidFill>
                <a:latin typeface="+mn-lt"/>
              </a:defRPr>
            </a:lvl3pPr>
            <a:lvl4pPr marL="1258888" indent="-231775" algn="l" rtl="0" eaLnBrk="1" fontAlgn="base" hangingPunct="1">
              <a:spcBef>
                <a:spcPct val="30000"/>
              </a:spcBef>
              <a:spcAft>
                <a:spcPct val="0"/>
              </a:spcAft>
              <a:buClr>
                <a:srgbClr val="B0B1B3"/>
              </a:buClr>
              <a:buFont typeface="Wingdings" pitchFamily="2" charset="2"/>
              <a:buChar char="§"/>
              <a:defRPr sz="1600">
                <a:solidFill>
                  <a:srgbClr val="5A5B5D"/>
                </a:solidFill>
                <a:latin typeface="+mn-lt"/>
              </a:defRPr>
            </a:lvl4pPr>
            <a:lvl5pPr marL="1598613" indent="-222250" algn="l" rtl="0" eaLnBrk="1" fontAlgn="base" hangingPunct="1">
              <a:spcBef>
                <a:spcPct val="30000"/>
              </a:spcBef>
              <a:spcAft>
                <a:spcPct val="0"/>
              </a:spcAft>
              <a:buClr>
                <a:srgbClr val="B0B1B3"/>
              </a:buClr>
              <a:buFont typeface="Wingdings" pitchFamily="2" charset="2"/>
              <a:buChar char="§"/>
              <a:defRPr sz="1400">
                <a:solidFill>
                  <a:srgbClr val="5A5B5D"/>
                </a:solidFill>
                <a:latin typeface="+mn-lt"/>
              </a:defRPr>
            </a:lvl5pPr>
            <a:lvl6pPr marL="20558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6pPr>
            <a:lvl7pPr marL="25130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7pPr>
            <a:lvl8pPr marL="29702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8pPr>
            <a:lvl9pPr marL="34274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9pPr>
          </a:lstStyle>
          <a:p>
            <a:pPr marL="0" indent="0" algn="ctr">
              <a:buFont typeface="Wingdings" pitchFamily="2" charset="2"/>
              <a:buNone/>
            </a:pPr>
            <a:r>
              <a:rPr lang="en-US" sz="1800" b="1" i="1" kern="0">
                <a:solidFill>
                  <a:srgbClr val="0078AE"/>
                </a:solidFill>
              </a:rPr>
              <a:t>Modern-Day Tactics</a:t>
            </a:r>
            <a:endParaRPr lang="en-US" b="1" kern="0">
              <a:solidFill>
                <a:srgbClr val="0078AE"/>
              </a:solidFill>
            </a:endParaRPr>
          </a:p>
        </p:txBody>
      </p:sp>
      <p:pic>
        <p:nvPicPr>
          <p:cNvPr id="60" name="Picture 59">
            <a:extLst>
              <a:ext uri="{FF2B5EF4-FFF2-40B4-BE49-F238E27FC236}">
                <a16:creationId xmlns:a16="http://schemas.microsoft.com/office/drawing/2014/main" id="{751CD255-778A-4261-AA3D-B8B2386E04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8318702" y="1643598"/>
            <a:ext cx="2459178" cy="147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60">
            <a:extLst>
              <a:ext uri="{FF2B5EF4-FFF2-40B4-BE49-F238E27FC236}">
                <a16:creationId xmlns:a16="http://schemas.microsoft.com/office/drawing/2014/main" id="{E9A6354C-951B-4EC0-987A-BB4AF6AD5855}"/>
              </a:ext>
            </a:extLst>
          </p:cNvPr>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43359" t="4300" r="2338" b="75000"/>
          <a:stretch/>
        </p:blipFill>
        <p:spPr>
          <a:xfrm>
            <a:off x="8789039" y="2788419"/>
            <a:ext cx="2892101" cy="984735"/>
          </a:xfrm>
          <a:prstGeom prst="rect">
            <a:avLst/>
          </a:prstGeom>
        </p:spPr>
      </p:pic>
      <p:sp>
        <p:nvSpPr>
          <p:cNvPr id="62" name="Rectangle 61">
            <a:extLst>
              <a:ext uri="{FF2B5EF4-FFF2-40B4-BE49-F238E27FC236}">
                <a16:creationId xmlns:a16="http://schemas.microsoft.com/office/drawing/2014/main" id="{12514341-A486-4F5D-B726-4BEE7825B716}"/>
              </a:ext>
            </a:extLst>
          </p:cNvPr>
          <p:cNvSpPr/>
          <p:nvPr/>
        </p:nvSpPr>
        <p:spPr>
          <a:xfrm>
            <a:off x="8830105" y="2967900"/>
            <a:ext cx="2857143" cy="569387"/>
          </a:xfrm>
          <a:prstGeom prst="rect">
            <a:avLst/>
          </a:prstGeom>
        </p:spPr>
        <p:txBody>
          <a:bodyPr wrap="square">
            <a:spAutoFit/>
          </a:bodyPr>
          <a:lstStyle/>
          <a:p>
            <a:pPr eaLnBrk="1" fontAlgn="auto" hangingPunct="1">
              <a:spcBef>
                <a:spcPts val="0"/>
              </a:spcBef>
              <a:spcAft>
                <a:spcPts val="0"/>
              </a:spcAft>
              <a:defRPr/>
            </a:pPr>
            <a:r>
              <a:rPr lang="en-US" sz="1100" b="1" kern="0">
                <a:solidFill>
                  <a:srgbClr val="040000"/>
                </a:solidFill>
                <a:latin typeface="Times New Roman"/>
                <a:ea typeface="Calibri"/>
                <a:cs typeface="Times New Roman"/>
              </a:rPr>
              <a:t>French Authorities Hold Suspect in Beheading and Explosion at Chemical Plant</a:t>
            </a:r>
          </a:p>
          <a:p>
            <a:pPr eaLnBrk="1" fontAlgn="auto" hangingPunct="1">
              <a:spcBef>
                <a:spcPts val="0"/>
              </a:spcBef>
              <a:spcAft>
                <a:spcPts val="0"/>
              </a:spcAft>
              <a:defRPr/>
            </a:pPr>
            <a:r>
              <a:rPr lang="en-US" sz="900" b="1" kern="0">
                <a:solidFill>
                  <a:srgbClr val="000000"/>
                </a:solidFill>
                <a:latin typeface="Arial"/>
                <a:ea typeface="Calibri"/>
                <a:cs typeface="Times New Roman"/>
              </a:rPr>
              <a:t>NY Times, June 26, 2015</a:t>
            </a:r>
            <a:endParaRPr lang="en-US" sz="900" kern="0">
              <a:solidFill>
                <a:srgbClr val="000000"/>
              </a:solidFill>
              <a:latin typeface="Arial"/>
              <a:ea typeface="Calibri"/>
              <a:cs typeface="Times New Roman"/>
            </a:endParaRPr>
          </a:p>
        </p:txBody>
      </p:sp>
      <p:pic>
        <p:nvPicPr>
          <p:cNvPr id="63" name="Picture 62">
            <a:extLst>
              <a:ext uri="{FF2B5EF4-FFF2-40B4-BE49-F238E27FC236}">
                <a16:creationId xmlns:a16="http://schemas.microsoft.com/office/drawing/2014/main" id="{F98D597E-30DB-4F4C-8C3E-44D5A0CE8977}"/>
              </a:ext>
            </a:extLst>
          </p:cNvPr>
          <p:cNvPicPr>
            <a:picLocks noChangeAspect="1"/>
          </p:cNvPicPr>
          <p:nvPr/>
        </p:nvPicPr>
        <p:blipFill>
          <a:blip r:embed="rId7"/>
          <a:stretch>
            <a:fillRect/>
          </a:stretch>
        </p:blipFill>
        <p:spPr>
          <a:xfrm>
            <a:off x="9448800" y="4069627"/>
            <a:ext cx="2528602" cy="1425903"/>
          </a:xfrm>
          <a:prstGeom prst="rect">
            <a:avLst/>
          </a:prstGeom>
        </p:spPr>
      </p:pic>
      <p:pic>
        <p:nvPicPr>
          <p:cNvPr id="64" name="Picture 63">
            <a:extLst>
              <a:ext uri="{FF2B5EF4-FFF2-40B4-BE49-F238E27FC236}">
                <a16:creationId xmlns:a16="http://schemas.microsoft.com/office/drawing/2014/main" id="{A8ACB4DE-7E3B-4203-BD1D-0C360E85AF58}"/>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l="8424" t="20133" r="8699" b="19467"/>
          <a:stretch/>
        </p:blipFill>
        <p:spPr>
          <a:xfrm>
            <a:off x="8654803" y="5081577"/>
            <a:ext cx="3108851" cy="983442"/>
          </a:xfrm>
          <a:prstGeom prst="rect">
            <a:avLst/>
          </a:prstGeom>
        </p:spPr>
      </p:pic>
      <p:sp>
        <p:nvSpPr>
          <p:cNvPr id="65" name="Rectangle 64">
            <a:extLst>
              <a:ext uri="{FF2B5EF4-FFF2-40B4-BE49-F238E27FC236}">
                <a16:creationId xmlns:a16="http://schemas.microsoft.com/office/drawing/2014/main" id="{CE5A5B29-54F8-4C59-9968-1295CDDB2389}"/>
              </a:ext>
            </a:extLst>
          </p:cNvPr>
          <p:cNvSpPr/>
          <p:nvPr/>
        </p:nvSpPr>
        <p:spPr>
          <a:xfrm>
            <a:off x="8770567" y="5227651"/>
            <a:ext cx="3361490" cy="569387"/>
          </a:xfrm>
          <a:prstGeom prst="rect">
            <a:avLst/>
          </a:prstGeom>
        </p:spPr>
        <p:txBody>
          <a:bodyPr wrap="square">
            <a:spAutoFit/>
          </a:bodyPr>
          <a:lstStyle/>
          <a:p>
            <a:pPr eaLnBrk="1" fontAlgn="auto" hangingPunct="1">
              <a:spcBef>
                <a:spcPts val="0"/>
              </a:spcBef>
              <a:spcAft>
                <a:spcPts val="0"/>
              </a:spcAft>
              <a:defRPr/>
            </a:pPr>
            <a:r>
              <a:rPr lang="en-US" sz="1100" b="1" kern="0">
                <a:solidFill>
                  <a:srgbClr val="040000"/>
                </a:solidFill>
                <a:latin typeface="Times New Roman"/>
                <a:ea typeface="Calibri"/>
                <a:cs typeface="Times New Roman"/>
              </a:rPr>
              <a:t>Drones Strike World’s Largest Oil Processing Facility in Saudi Arabia</a:t>
            </a:r>
          </a:p>
          <a:p>
            <a:pPr eaLnBrk="1" fontAlgn="auto" hangingPunct="1">
              <a:spcBef>
                <a:spcPts val="0"/>
              </a:spcBef>
              <a:spcAft>
                <a:spcPts val="0"/>
              </a:spcAft>
              <a:defRPr/>
            </a:pPr>
            <a:r>
              <a:rPr lang="en-US" sz="900" b="1" kern="0">
                <a:solidFill>
                  <a:srgbClr val="000000"/>
                </a:solidFill>
                <a:latin typeface="Arial"/>
                <a:ea typeface="Calibri"/>
                <a:cs typeface="Times New Roman"/>
              </a:rPr>
              <a:t>AP, Sept 14, 2019</a:t>
            </a:r>
            <a:endParaRPr lang="en-US" sz="900" kern="0">
              <a:solidFill>
                <a:srgbClr val="000000"/>
              </a:solidFill>
              <a:latin typeface="Arial"/>
              <a:ea typeface="Calibri"/>
              <a:cs typeface="Times New Roman"/>
            </a:endParaRPr>
          </a:p>
        </p:txBody>
      </p:sp>
      <p:sp>
        <p:nvSpPr>
          <p:cNvPr id="66" name="Rectangle 65">
            <a:extLst>
              <a:ext uri="{FF2B5EF4-FFF2-40B4-BE49-F238E27FC236}">
                <a16:creationId xmlns:a16="http://schemas.microsoft.com/office/drawing/2014/main" id="{3A03BE7C-8FDC-495C-AB4B-FFE0635A3BE6}"/>
              </a:ext>
            </a:extLst>
          </p:cNvPr>
          <p:cNvSpPr/>
          <p:nvPr/>
        </p:nvSpPr>
        <p:spPr bwMode="auto">
          <a:xfrm>
            <a:off x="4206039" y="4323250"/>
            <a:ext cx="2014931" cy="295902"/>
          </a:xfrm>
          <a:prstGeom prst="rect">
            <a:avLst/>
          </a:prstGeom>
          <a:solidFill>
            <a:srgbClr val="0078AE"/>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900"/>
              <a:t>Hydrogen Sulfide, Australia, 2017 (foiled)</a:t>
            </a:r>
          </a:p>
        </p:txBody>
      </p:sp>
      <p:sp>
        <p:nvSpPr>
          <p:cNvPr id="67" name="Rectangle 66">
            <a:extLst>
              <a:ext uri="{FF2B5EF4-FFF2-40B4-BE49-F238E27FC236}">
                <a16:creationId xmlns:a16="http://schemas.microsoft.com/office/drawing/2014/main" id="{67D44E38-A3E7-4A2F-9B91-61285D1BA1EC}"/>
              </a:ext>
            </a:extLst>
          </p:cNvPr>
          <p:cNvSpPr/>
          <p:nvPr/>
        </p:nvSpPr>
        <p:spPr bwMode="auto">
          <a:xfrm>
            <a:off x="4192343" y="5910798"/>
            <a:ext cx="2033390" cy="199820"/>
          </a:xfrm>
          <a:prstGeom prst="rect">
            <a:avLst/>
          </a:prstGeom>
          <a:solidFill>
            <a:srgbClr val="0078AE"/>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900"/>
              <a:t>Manchester Arena, England, 2017</a:t>
            </a:r>
          </a:p>
        </p:txBody>
      </p:sp>
    </p:spTree>
    <p:extLst>
      <p:ext uri="{BB962C8B-B14F-4D97-AF65-F5344CB8AC3E}">
        <p14:creationId xmlns:p14="http://schemas.microsoft.com/office/powerpoint/2010/main" val="3860426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792FF0-6321-C941-BC8F-B37560DD1206}"/>
              </a:ext>
            </a:extLst>
          </p:cNvPr>
          <p:cNvSpPr>
            <a:spLocks noGrp="1"/>
          </p:cNvSpPr>
          <p:nvPr>
            <p:ph type="ctrTitle"/>
          </p:nvPr>
        </p:nvSpPr>
        <p:spPr/>
        <p:txBody>
          <a:bodyPr/>
          <a:lstStyle/>
          <a:p>
            <a:r>
              <a:rPr lang="en-US" dirty="0"/>
              <a:t>cisa.gov/cybersecurity</a:t>
            </a:r>
          </a:p>
        </p:txBody>
      </p:sp>
      <p:sp>
        <p:nvSpPr>
          <p:cNvPr id="18434" name="Slide Number Placeholder 3"/>
          <p:cNvSpPr>
            <a:spLocks noGrp="1" noChangeArrowheads="1"/>
          </p:cNvSpPr>
          <p:nvPr>
            <p:ph type="sldNum" sz="quarter" idx="4294967295"/>
          </p:nvPr>
        </p:nvSpPr>
        <p:spPr>
          <a:xfrm>
            <a:off x="9731375" y="6167438"/>
            <a:ext cx="533400" cy="2778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D42FA039-B9E0-4BC5-A86C-574B9B936CEB}" type="slidenum">
              <a:rPr lang="en-US" altLang="en-US" sz="1200">
                <a:solidFill>
                  <a:srgbClr val="5A5B5D"/>
                </a:solidFill>
              </a:rPr>
              <a:pPr/>
              <a:t>30</a:t>
            </a:fld>
            <a:endParaRPr lang="en-US" altLang="en-US" sz="1200">
              <a:solidFill>
                <a:srgbClr val="5A5B5D"/>
              </a:solidFill>
            </a:endParaRPr>
          </a:p>
        </p:txBody>
      </p:sp>
      <p:sp>
        <p:nvSpPr>
          <p:cNvPr id="3" name="TextBox 2">
            <a:extLst>
              <a:ext uri="{FF2B5EF4-FFF2-40B4-BE49-F238E27FC236}">
                <a16:creationId xmlns:a16="http://schemas.microsoft.com/office/drawing/2014/main" id="{62121FB4-4911-4492-A911-D2B7FF7F9788}"/>
              </a:ext>
            </a:extLst>
          </p:cNvPr>
          <p:cNvSpPr txBox="1"/>
          <p:nvPr/>
        </p:nvSpPr>
        <p:spPr>
          <a:xfrm>
            <a:off x="2027410" y="1752601"/>
            <a:ext cx="4068591" cy="2700739"/>
          </a:xfrm>
          <a:prstGeom prst="rect">
            <a:avLst/>
          </a:prstGeom>
          <a:noFill/>
        </p:spPr>
        <p:txBody>
          <a:bodyPr wrap="square" rtlCol="0">
            <a:spAutoFit/>
          </a:bodyPr>
          <a:lstStyle/>
          <a:p>
            <a:pPr marL="342900" indent="-342900">
              <a:spcAft>
                <a:spcPts val="900"/>
              </a:spcAft>
              <a:buFont typeface="Arial" panose="020B0604020202020204" pitchFamily="34" charset="0"/>
              <a:buChar char="•"/>
            </a:pPr>
            <a:r>
              <a:rPr lang="en-US" sz="2200" dirty="0">
                <a:solidFill>
                  <a:srgbClr val="000000"/>
                </a:solidFill>
              </a:rPr>
              <a:t>Cyber Resource Hub</a:t>
            </a:r>
          </a:p>
          <a:p>
            <a:pPr marL="342900" indent="-342900">
              <a:spcAft>
                <a:spcPts val="900"/>
              </a:spcAft>
              <a:buFont typeface="Arial" panose="020B0604020202020204" pitchFamily="34" charset="0"/>
              <a:buChar char="•"/>
            </a:pPr>
            <a:r>
              <a:rPr lang="en-US" sz="2200" dirty="0">
                <a:solidFill>
                  <a:srgbClr val="000000"/>
                </a:solidFill>
              </a:rPr>
              <a:t>Services</a:t>
            </a:r>
          </a:p>
          <a:p>
            <a:pPr marL="342900" indent="-342900">
              <a:spcAft>
                <a:spcPts val="900"/>
              </a:spcAft>
              <a:buFont typeface="Arial" panose="020B0604020202020204" pitchFamily="34" charset="0"/>
              <a:buChar char="•"/>
            </a:pPr>
            <a:r>
              <a:rPr lang="en-US" sz="2200" dirty="0">
                <a:solidFill>
                  <a:srgbClr val="000000"/>
                </a:solidFill>
              </a:rPr>
              <a:t>Tools</a:t>
            </a:r>
          </a:p>
          <a:p>
            <a:pPr marL="342900" indent="-342900">
              <a:spcAft>
                <a:spcPts val="900"/>
              </a:spcAft>
              <a:buFont typeface="Arial" panose="020B0604020202020204" pitchFamily="34" charset="0"/>
              <a:buChar char="•"/>
            </a:pPr>
            <a:r>
              <a:rPr lang="en-US" sz="2200" dirty="0">
                <a:solidFill>
                  <a:srgbClr val="000000"/>
                </a:solidFill>
              </a:rPr>
              <a:t>Best practices</a:t>
            </a:r>
          </a:p>
          <a:p>
            <a:pPr marL="342900" indent="-342900">
              <a:spcAft>
                <a:spcPts val="900"/>
              </a:spcAft>
              <a:buFont typeface="Arial" panose="020B0604020202020204" pitchFamily="34" charset="0"/>
              <a:buChar char="•"/>
            </a:pPr>
            <a:r>
              <a:rPr lang="en-US" sz="2200" dirty="0">
                <a:solidFill>
                  <a:srgbClr val="000000"/>
                </a:solidFill>
              </a:rPr>
              <a:t>Cybersecurity training</a:t>
            </a:r>
          </a:p>
          <a:p>
            <a:pPr marL="342900" indent="-342900">
              <a:spcAft>
                <a:spcPts val="900"/>
              </a:spcAft>
              <a:buFont typeface="Arial" panose="020B0604020202020204" pitchFamily="34" charset="0"/>
              <a:buChar char="•"/>
            </a:pPr>
            <a:endParaRPr lang="en-US" sz="2200" dirty="0">
              <a:solidFill>
                <a:srgbClr val="000000"/>
              </a:solidFill>
            </a:endParaRPr>
          </a:p>
        </p:txBody>
      </p:sp>
      <p:sp>
        <p:nvSpPr>
          <p:cNvPr id="8" name="TextBox 7">
            <a:extLst>
              <a:ext uri="{FF2B5EF4-FFF2-40B4-BE49-F238E27FC236}">
                <a16:creationId xmlns:a16="http://schemas.microsoft.com/office/drawing/2014/main" id="{961CA176-1351-363E-4083-CAAA0E9F047F}"/>
              </a:ext>
            </a:extLst>
          </p:cNvPr>
          <p:cNvSpPr txBox="1"/>
          <p:nvPr/>
        </p:nvSpPr>
        <p:spPr>
          <a:xfrm>
            <a:off x="6530975" y="4763869"/>
            <a:ext cx="3559175" cy="400110"/>
          </a:xfrm>
          <a:prstGeom prst="rect">
            <a:avLst/>
          </a:prstGeom>
          <a:noFill/>
        </p:spPr>
        <p:txBody>
          <a:bodyPr wrap="square" rtlCol="0">
            <a:spAutoFit/>
          </a:bodyPr>
          <a:lstStyle/>
          <a:p>
            <a:pPr algn="ctr"/>
            <a:r>
              <a:rPr lang="en-US" sz="2000" b="1" dirty="0">
                <a:solidFill>
                  <a:schemeClr val="accent6">
                    <a:lumMod val="75000"/>
                  </a:schemeClr>
                </a:solidFill>
              </a:rPr>
              <a:t>cisa.gov/cybersecurity</a:t>
            </a:r>
          </a:p>
        </p:txBody>
      </p:sp>
      <p:pic>
        <p:nvPicPr>
          <p:cNvPr id="10" name="Picture 9" descr="Qr code&#10;&#10;Description automatically generated">
            <a:extLst>
              <a:ext uri="{FF2B5EF4-FFF2-40B4-BE49-F238E27FC236}">
                <a16:creationId xmlns:a16="http://schemas.microsoft.com/office/drawing/2014/main" id="{92606AD4-41F7-0532-4E3B-035777F0EE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4219" y="1226087"/>
            <a:ext cx="3477994" cy="3477994"/>
          </a:xfrm>
          <a:prstGeom prst="rect">
            <a:avLst/>
          </a:prstGeom>
        </p:spPr>
      </p:pic>
    </p:spTree>
    <p:extLst>
      <p:ext uri="{BB962C8B-B14F-4D97-AF65-F5344CB8AC3E}">
        <p14:creationId xmlns:p14="http://schemas.microsoft.com/office/powerpoint/2010/main" val="20359109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792FF0-6321-C941-BC8F-B37560DD1206}"/>
              </a:ext>
            </a:extLst>
          </p:cNvPr>
          <p:cNvSpPr>
            <a:spLocks noGrp="1"/>
          </p:cNvSpPr>
          <p:nvPr>
            <p:ph type="ctrTitle"/>
          </p:nvPr>
        </p:nvSpPr>
        <p:spPr/>
        <p:txBody>
          <a:bodyPr/>
          <a:lstStyle/>
          <a:p>
            <a:r>
              <a:rPr lang="en-US" sz="3800" dirty="0"/>
              <a:t>Defend Industrial Control Systems</a:t>
            </a:r>
          </a:p>
        </p:txBody>
      </p:sp>
      <p:sp>
        <p:nvSpPr>
          <p:cNvPr id="18434" name="Slide Number Placeholder 3"/>
          <p:cNvSpPr>
            <a:spLocks noGrp="1" noChangeArrowheads="1"/>
          </p:cNvSpPr>
          <p:nvPr>
            <p:ph type="sldNum" sz="quarter" idx="4294967295"/>
          </p:nvPr>
        </p:nvSpPr>
        <p:spPr>
          <a:xfrm>
            <a:off x="9731375" y="6167438"/>
            <a:ext cx="533400" cy="2778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D42FA039-B9E0-4BC5-A86C-574B9B936CEB}" type="slidenum">
              <a:rPr lang="en-US" altLang="en-US" sz="1200">
                <a:solidFill>
                  <a:srgbClr val="5A5B5D"/>
                </a:solidFill>
              </a:rPr>
              <a:pPr/>
              <a:t>31</a:t>
            </a:fld>
            <a:endParaRPr lang="en-US" altLang="en-US" sz="1200">
              <a:solidFill>
                <a:srgbClr val="5A5B5D"/>
              </a:solidFill>
            </a:endParaRPr>
          </a:p>
        </p:txBody>
      </p:sp>
      <p:sp>
        <p:nvSpPr>
          <p:cNvPr id="3" name="TextBox 2">
            <a:extLst>
              <a:ext uri="{FF2B5EF4-FFF2-40B4-BE49-F238E27FC236}">
                <a16:creationId xmlns:a16="http://schemas.microsoft.com/office/drawing/2014/main" id="{62121FB4-4911-4492-A911-D2B7FF7F9788}"/>
              </a:ext>
            </a:extLst>
          </p:cNvPr>
          <p:cNvSpPr txBox="1"/>
          <p:nvPr/>
        </p:nvSpPr>
        <p:spPr>
          <a:xfrm>
            <a:off x="1875010" y="1447800"/>
            <a:ext cx="4068591" cy="3831818"/>
          </a:xfrm>
          <a:prstGeom prst="rect">
            <a:avLst/>
          </a:prstGeom>
          <a:noFill/>
        </p:spPr>
        <p:txBody>
          <a:bodyPr wrap="square" rtlCol="0">
            <a:spAutoFit/>
          </a:bodyPr>
          <a:lstStyle/>
          <a:p>
            <a:pPr marL="342900" indent="-342900">
              <a:spcAft>
                <a:spcPts val="900"/>
              </a:spcAft>
              <a:buFont typeface="Arial" panose="020B0604020202020204" pitchFamily="34" charset="0"/>
              <a:buChar char="•"/>
            </a:pPr>
            <a:r>
              <a:rPr lang="en-US" sz="2200" dirty="0">
                <a:solidFill>
                  <a:srgbClr val="000000"/>
                </a:solidFill>
              </a:rPr>
              <a:t>Find and defeat adversaries</a:t>
            </a:r>
          </a:p>
          <a:p>
            <a:pPr marL="342900" indent="-342900">
              <a:spcAft>
                <a:spcPts val="900"/>
              </a:spcAft>
              <a:buFont typeface="Arial" panose="020B0604020202020204" pitchFamily="34" charset="0"/>
              <a:buChar char="•"/>
            </a:pPr>
            <a:r>
              <a:rPr lang="en-US" sz="2200" dirty="0">
                <a:solidFill>
                  <a:srgbClr val="000000"/>
                </a:solidFill>
              </a:rPr>
              <a:t>Equip owners/operators and cyber defenders</a:t>
            </a:r>
          </a:p>
          <a:p>
            <a:pPr marL="342900" indent="-342900">
              <a:spcAft>
                <a:spcPts val="900"/>
              </a:spcAft>
              <a:buFont typeface="Arial" panose="020B0604020202020204" pitchFamily="34" charset="0"/>
              <a:buChar char="•"/>
            </a:pPr>
            <a:r>
              <a:rPr lang="en-US" sz="2200" dirty="0">
                <a:solidFill>
                  <a:srgbClr val="000000"/>
                </a:solidFill>
              </a:rPr>
              <a:t>Sustain operational resilience</a:t>
            </a:r>
          </a:p>
          <a:p>
            <a:pPr marL="342900" indent="-342900">
              <a:spcAft>
                <a:spcPts val="900"/>
              </a:spcAft>
              <a:buFont typeface="Arial" panose="020B0604020202020204" pitchFamily="34" charset="0"/>
              <a:buChar char="•"/>
            </a:pPr>
            <a:r>
              <a:rPr lang="en-US" sz="2200" dirty="0">
                <a:solidFill>
                  <a:srgbClr val="000000"/>
                </a:solidFill>
              </a:rPr>
              <a:t>Assessments</a:t>
            </a:r>
          </a:p>
          <a:p>
            <a:pPr marL="342900" indent="-342900">
              <a:spcAft>
                <a:spcPts val="900"/>
              </a:spcAft>
              <a:buFont typeface="Arial" panose="020B0604020202020204" pitchFamily="34" charset="0"/>
              <a:buChar char="•"/>
            </a:pPr>
            <a:r>
              <a:rPr lang="en-US" sz="2200" dirty="0">
                <a:solidFill>
                  <a:srgbClr val="000000"/>
                </a:solidFill>
              </a:rPr>
              <a:t>KEVs</a:t>
            </a:r>
          </a:p>
          <a:p>
            <a:pPr marL="342900" indent="-342900">
              <a:spcAft>
                <a:spcPts val="900"/>
              </a:spcAft>
              <a:buFont typeface="Arial" panose="020B0604020202020204" pitchFamily="34" charset="0"/>
              <a:buChar char="•"/>
            </a:pPr>
            <a:r>
              <a:rPr lang="en-US" sz="2200" dirty="0">
                <a:solidFill>
                  <a:srgbClr val="000000"/>
                </a:solidFill>
              </a:rPr>
              <a:t>Receive advisories</a:t>
            </a:r>
          </a:p>
          <a:p>
            <a:pPr marL="342900" indent="-342900">
              <a:spcAft>
                <a:spcPts val="900"/>
              </a:spcAft>
              <a:buFont typeface="Arial" panose="020B0604020202020204" pitchFamily="34" charset="0"/>
              <a:buChar char="•"/>
            </a:pPr>
            <a:r>
              <a:rPr lang="en-US" sz="2200" dirty="0">
                <a:solidFill>
                  <a:srgbClr val="000000"/>
                </a:solidFill>
              </a:rPr>
              <a:t>Training and exercise</a:t>
            </a:r>
          </a:p>
        </p:txBody>
      </p:sp>
      <p:pic>
        <p:nvPicPr>
          <p:cNvPr id="7" name="Picture 6" descr="Qr code&#10;&#10;Description automatically generated">
            <a:extLst>
              <a:ext uri="{FF2B5EF4-FFF2-40B4-BE49-F238E27FC236}">
                <a16:creationId xmlns:a16="http://schemas.microsoft.com/office/drawing/2014/main" id="{B8E821EA-EC6D-A5EB-2BD2-A8250330C7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9457" y="1447801"/>
            <a:ext cx="3316069" cy="3316069"/>
          </a:xfrm>
          <a:prstGeom prst="rect">
            <a:avLst/>
          </a:prstGeom>
        </p:spPr>
      </p:pic>
      <p:sp>
        <p:nvSpPr>
          <p:cNvPr id="8" name="TextBox 7">
            <a:extLst>
              <a:ext uri="{FF2B5EF4-FFF2-40B4-BE49-F238E27FC236}">
                <a16:creationId xmlns:a16="http://schemas.microsoft.com/office/drawing/2014/main" id="{961CA176-1351-363E-4083-CAAA0E9F047F}"/>
              </a:ext>
            </a:extLst>
          </p:cNvPr>
          <p:cNvSpPr txBox="1"/>
          <p:nvPr/>
        </p:nvSpPr>
        <p:spPr>
          <a:xfrm>
            <a:off x="6530975" y="4763870"/>
            <a:ext cx="3559175" cy="646331"/>
          </a:xfrm>
          <a:prstGeom prst="rect">
            <a:avLst/>
          </a:prstGeom>
          <a:noFill/>
        </p:spPr>
        <p:txBody>
          <a:bodyPr wrap="square" rtlCol="0">
            <a:spAutoFit/>
          </a:bodyPr>
          <a:lstStyle/>
          <a:p>
            <a:pPr algn="ctr"/>
            <a:r>
              <a:rPr lang="en-US" sz="1800" b="1" dirty="0">
                <a:solidFill>
                  <a:schemeClr val="accent6">
                    <a:lumMod val="75000"/>
                  </a:schemeClr>
                </a:solidFill>
              </a:rPr>
              <a:t>CISA </a:t>
            </a:r>
          </a:p>
          <a:p>
            <a:pPr algn="ctr"/>
            <a:r>
              <a:rPr lang="en-US" sz="1800" b="1" dirty="0">
                <a:solidFill>
                  <a:schemeClr val="accent6">
                    <a:lumMod val="75000"/>
                  </a:schemeClr>
                </a:solidFill>
              </a:rPr>
              <a:t>Industrial Control Systems</a:t>
            </a:r>
          </a:p>
        </p:txBody>
      </p:sp>
    </p:spTree>
    <p:extLst>
      <p:ext uri="{BB962C8B-B14F-4D97-AF65-F5344CB8AC3E}">
        <p14:creationId xmlns:p14="http://schemas.microsoft.com/office/powerpoint/2010/main" val="4873065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3"/>
          <p:cNvSpPr>
            <a:spLocks noGrp="1" noChangeArrowheads="1"/>
          </p:cNvSpPr>
          <p:nvPr>
            <p:ph type="sldNum" sz="quarter" idx="4294967295"/>
          </p:nvPr>
        </p:nvSpPr>
        <p:spPr>
          <a:xfrm>
            <a:off x="9731375" y="6167438"/>
            <a:ext cx="533400" cy="2778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fld id="{3D0237E0-6248-452C-90D4-1607A07E9527}" type="slidenum">
              <a:rPr lang="en-US" altLang="en-US" sz="1200">
                <a:solidFill>
                  <a:srgbClr val="5A5B5D"/>
                </a:solidFill>
              </a:rPr>
              <a:pPr>
                <a:defRPr/>
              </a:pPr>
              <a:t>32</a:t>
            </a:fld>
            <a:endParaRPr lang="en-US" altLang="en-US" sz="1200">
              <a:solidFill>
                <a:srgbClr val="5A5B5D"/>
              </a:solidFill>
            </a:endParaRPr>
          </a:p>
        </p:txBody>
      </p:sp>
      <p:sp>
        <p:nvSpPr>
          <p:cNvPr id="3" name="Title 2">
            <a:extLst>
              <a:ext uri="{FF2B5EF4-FFF2-40B4-BE49-F238E27FC236}">
                <a16:creationId xmlns:a16="http://schemas.microsoft.com/office/drawing/2014/main" id="{6F03EFB8-5CCA-47EE-80D5-44734D1D9E89}"/>
              </a:ext>
            </a:extLst>
          </p:cNvPr>
          <p:cNvSpPr>
            <a:spLocks noGrp="1"/>
          </p:cNvSpPr>
          <p:nvPr>
            <p:ph type="ctrTitle"/>
          </p:nvPr>
        </p:nvSpPr>
        <p:spPr/>
        <p:txBody>
          <a:bodyPr/>
          <a:lstStyle/>
          <a:p>
            <a:r>
              <a:rPr lang="en-US" dirty="0"/>
              <a:t>Cybersecurity Basics</a:t>
            </a:r>
          </a:p>
        </p:txBody>
      </p:sp>
      <p:sp>
        <p:nvSpPr>
          <p:cNvPr id="4" name="Content Placeholder 3">
            <a:extLst>
              <a:ext uri="{FF2B5EF4-FFF2-40B4-BE49-F238E27FC236}">
                <a16:creationId xmlns:a16="http://schemas.microsoft.com/office/drawing/2014/main" id="{56EFEE72-B67E-41C3-BB88-A01616976D7D}"/>
              </a:ext>
            </a:extLst>
          </p:cNvPr>
          <p:cNvSpPr>
            <a:spLocks noGrp="1"/>
          </p:cNvSpPr>
          <p:nvPr>
            <p:ph idx="1"/>
          </p:nvPr>
        </p:nvSpPr>
        <p:spPr>
          <a:xfrm>
            <a:off x="4305300" y="5943600"/>
            <a:ext cx="3581400" cy="1143000"/>
          </a:xfrm>
        </p:spPr>
        <p:txBody>
          <a:bodyPr/>
          <a:lstStyle/>
          <a:p>
            <a:pPr marL="0" indent="0" algn="ctr">
              <a:spcBef>
                <a:spcPts val="0"/>
              </a:spcBef>
              <a:spcAft>
                <a:spcPts val="600"/>
              </a:spcAft>
              <a:buNone/>
            </a:pPr>
            <a:r>
              <a:rPr lang="en-US" b="1" dirty="0">
                <a:solidFill>
                  <a:schemeClr val="accent6">
                    <a:lumMod val="75000"/>
                  </a:schemeClr>
                </a:solidFill>
              </a:rPr>
              <a:t>stopransomware.gov</a:t>
            </a:r>
          </a:p>
        </p:txBody>
      </p:sp>
      <p:pic>
        <p:nvPicPr>
          <p:cNvPr id="8" name="Picture 7" descr="A picture containing website&#10;&#10;Description automatically generated">
            <a:extLst>
              <a:ext uri="{FF2B5EF4-FFF2-40B4-BE49-F238E27FC236}">
                <a16:creationId xmlns:a16="http://schemas.microsoft.com/office/drawing/2014/main" id="{18DD19D3-2D68-4CA3-B47C-0B0E303B2D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5715000"/>
          </a:xfrm>
          <a:prstGeom prst="rect">
            <a:avLst/>
          </a:prstGeom>
        </p:spPr>
      </p:pic>
    </p:spTree>
    <p:extLst>
      <p:ext uri="{BB962C8B-B14F-4D97-AF65-F5344CB8AC3E}">
        <p14:creationId xmlns:p14="http://schemas.microsoft.com/office/powerpoint/2010/main" val="20363810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3"/>
          <p:cNvSpPr>
            <a:spLocks noGrp="1" noChangeArrowheads="1"/>
          </p:cNvSpPr>
          <p:nvPr>
            <p:ph type="sldNum" sz="quarter" idx="4294967295"/>
          </p:nvPr>
        </p:nvSpPr>
        <p:spPr>
          <a:xfrm>
            <a:off x="9731375" y="6167438"/>
            <a:ext cx="533400" cy="2778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fld id="{3D0237E0-6248-452C-90D4-1607A07E9527}" type="slidenum">
              <a:rPr lang="en-US" altLang="en-US" sz="1200">
                <a:solidFill>
                  <a:srgbClr val="5A5B5D"/>
                </a:solidFill>
              </a:rPr>
              <a:pPr>
                <a:defRPr/>
              </a:pPr>
              <a:t>33</a:t>
            </a:fld>
            <a:endParaRPr lang="en-US" altLang="en-US" sz="1200">
              <a:solidFill>
                <a:srgbClr val="5A5B5D"/>
              </a:solidFill>
            </a:endParaRPr>
          </a:p>
        </p:txBody>
      </p:sp>
      <p:sp>
        <p:nvSpPr>
          <p:cNvPr id="3" name="Title 2">
            <a:extLst>
              <a:ext uri="{FF2B5EF4-FFF2-40B4-BE49-F238E27FC236}">
                <a16:creationId xmlns:a16="http://schemas.microsoft.com/office/drawing/2014/main" id="{6F03EFB8-5CCA-47EE-80D5-44734D1D9E89}"/>
              </a:ext>
            </a:extLst>
          </p:cNvPr>
          <p:cNvSpPr>
            <a:spLocks noGrp="1"/>
          </p:cNvSpPr>
          <p:nvPr>
            <p:ph type="ctrTitle"/>
          </p:nvPr>
        </p:nvSpPr>
        <p:spPr/>
        <p:txBody>
          <a:bodyPr/>
          <a:lstStyle/>
          <a:p>
            <a:r>
              <a:rPr lang="en-US" dirty="0"/>
              <a:t>CSET Self-Evaluation Tool</a:t>
            </a:r>
          </a:p>
        </p:txBody>
      </p:sp>
      <p:sp>
        <p:nvSpPr>
          <p:cNvPr id="6" name="TextBox 5">
            <a:extLst>
              <a:ext uri="{FF2B5EF4-FFF2-40B4-BE49-F238E27FC236}">
                <a16:creationId xmlns:a16="http://schemas.microsoft.com/office/drawing/2014/main" id="{B0612E94-7FC8-7867-6B3E-DAA90138651F}"/>
              </a:ext>
            </a:extLst>
          </p:cNvPr>
          <p:cNvSpPr txBox="1"/>
          <p:nvPr/>
        </p:nvSpPr>
        <p:spPr>
          <a:xfrm>
            <a:off x="2362200" y="1524001"/>
            <a:ext cx="2819400" cy="4401205"/>
          </a:xfrm>
          <a:prstGeom prst="rect">
            <a:avLst/>
          </a:prstGeom>
          <a:noFill/>
        </p:spPr>
        <p:txBody>
          <a:bodyPr wrap="square" rtlCol="0">
            <a:spAutoFit/>
          </a:bodyPr>
          <a:lstStyle/>
          <a:p>
            <a:pPr marL="342900" indent="-342900">
              <a:spcAft>
                <a:spcPts val="1200"/>
              </a:spcAft>
              <a:buFont typeface="Wingdings" panose="05000000000000000000" pitchFamily="2" charset="2"/>
              <a:buChar char="§"/>
            </a:pPr>
            <a:r>
              <a:rPr lang="en-US" dirty="0">
                <a:solidFill>
                  <a:schemeClr val="accent6">
                    <a:lumMod val="75000"/>
                  </a:schemeClr>
                </a:solidFill>
              </a:rPr>
              <a:t>Evaluates ICS and IT security practices</a:t>
            </a:r>
          </a:p>
          <a:p>
            <a:pPr marL="342900" indent="-342900">
              <a:spcAft>
                <a:spcPts val="1200"/>
              </a:spcAft>
              <a:buFont typeface="Wingdings" panose="05000000000000000000" pitchFamily="2" charset="2"/>
              <a:buChar char="§"/>
            </a:pPr>
            <a:r>
              <a:rPr lang="en-US" dirty="0">
                <a:solidFill>
                  <a:schemeClr val="accent6">
                    <a:lumMod val="75000"/>
                  </a:schemeClr>
                </a:solidFill>
              </a:rPr>
              <a:t>Systematic and repeatable</a:t>
            </a:r>
          </a:p>
          <a:p>
            <a:pPr marL="342900" indent="-342900">
              <a:spcAft>
                <a:spcPts val="1200"/>
              </a:spcAft>
              <a:buFont typeface="Wingdings" panose="05000000000000000000" pitchFamily="2" charset="2"/>
              <a:buChar char="§"/>
            </a:pPr>
            <a:r>
              <a:rPr lang="en-US" dirty="0">
                <a:solidFill>
                  <a:schemeClr val="accent6">
                    <a:lumMod val="75000"/>
                  </a:schemeClr>
                </a:solidFill>
              </a:rPr>
              <a:t>Desktop software</a:t>
            </a:r>
          </a:p>
          <a:p>
            <a:pPr marL="342900" indent="-342900">
              <a:spcAft>
                <a:spcPts val="1200"/>
              </a:spcAft>
              <a:buFont typeface="Wingdings" panose="05000000000000000000" pitchFamily="2" charset="2"/>
              <a:buChar char="§"/>
            </a:pPr>
            <a:r>
              <a:rPr lang="en-US" dirty="0">
                <a:solidFill>
                  <a:schemeClr val="accent6">
                    <a:lumMod val="75000"/>
                  </a:schemeClr>
                </a:solidFill>
              </a:rPr>
              <a:t>Set to NIST standards</a:t>
            </a:r>
          </a:p>
          <a:p>
            <a:endParaRPr lang="en-US" dirty="0">
              <a:solidFill>
                <a:schemeClr val="accent6">
                  <a:lumMod val="75000"/>
                </a:schemeClr>
              </a:solidFill>
            </a:endParaRPr>
          </a:p>
        </p:txBody>
      </p:sp>
      <p:pic>
        <p:nvPicPr>
          <p:cNvPr id="8" name="Content Placeholder 7" descr="Qr code&#10;&#10;Description automatically generated">
            <a:extLst>
              <a:ext uri="{FF2B5EF4-FFF2-40B4-BE49-F238E27FC236}">
                <a16:creationId xmlns:a16="http://schemas.microsoft.com/office/drawing/2014/main" id="{B6FD0BE7-1ECD-E7E3-83C0-4D3C9C43686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28826" y="1371600"/>
            <a:ext cx="3104747" cy="3104747"/>
          </a:xfrm>
        </p:spPr>
      </p:pic>
      <p:pic>
        <p:nvPicPr>
          <p:cNvPr id="10" name="Picture 9" descr="Icon&#10;&#10;Description automatically generated">
            <a:extLst>
              <a:ext uri="{FF2B5EF4-FFF2-40B4-BE49-F238E27FC236}">
                <a16:creationId xmlns:a16="http://schemas.microsoft.com/office/drawing/2014/main" id="{126C5DBC-1F50-D87B-8FED-6A443ED751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8825" y="4572001"/>
            <a:ext cx="3104748" cy="1146509"/>
          </a:xfrm>
          <a:prstGeom prst="rect">
            <a:avLst/>
          </a:prstGeom>
        </p:spPr>
      </p:pic>
    </p:spTree>
    <p:extLst>
      <p:ext uri="{BB962C8B-B14F-4D97-AF65-F5344CB8AC3E}">
        <p14:creationId xmlns:p14="http://schemas.microsoft.com/office/powerpoint/2010/main" val="15070440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295400"/>
            <a:ext cx="8229600" cy="4495800"/>
          </a:xfrm>
        </p:spPr>
        <p:txBody>
          <a:bodyPr/>
          <a:lstStyle/>
          <a:p>
            <a:pPr marL="0" indent="0" defTabSz="685800" fontAlgn="auto">
              <a:spcBef>
                <a:spcPts val="750"/>
              </a:spcBef>
              <a:spcAft>
                <a:spcPts val="800"/>
              </a:spcAft>
              <a:buNone/>
            </a:pPr>
            <a:r>
              <a:rPr lang="en-US" sz="1900" b="1" kern="1200" dirty="0">
                <a:solidFill>
                  <a:schemeClr val="accent6">
                    <a:lumMod val="75000"/>
                  </a:schemeClr>
                </a:solidFill>
                <a:cs typeface="Arial" panose="020B0604020202020204" pitchFamily="34" charset="0"/>
              </a:rPr>
              <a:t>CISA mission</a:t>
            </a:r>
            <a:r>
              <a:rPr lang="en-US" sz="1900" kern="1200" dirty="0">
                <a:solidFill>
                  <a:prstClr val="black"/>
                </a:solidFill>
                <a:cs typeface="Arial" panose="020B0604020202020204" pitchFamily="34" charset="0"/>
              </a:rPr>
              <a:t>: Lead the nations efforts to understand, manage and reduce risk to our critical infrastructure.</a:t>
            </a:r>
          </a:p>
          <a:p>
            <a:pPr marL="0" indent="0" defTabSz="685800" fontAlgn="auto">
              <a:spcBef>
                <a:spcPts val="750"/>
              </a:spcBef>
              <a:spcAft>
                <a:spcPts val="800"/>
              </a:spcAft>
              <a:buNone/>
            </a:pPr>
            <a:r>
              <a:rPr lang="en-US" sz="1900" kern="1200" dirty="0">
                <a:solidFill>
                  <a:prstClr val="black"/>
                </a:solidFill>
                <a:cs typeface="Arial" panose="020B0604020202020204" pitchFamily="34" charset="0"/>
              </a:rPr>
              <a:t>In support of that mission: Cybersecurity Advisors (CSAs):</a:t>
            </a:r>
          </a:p>
          <a:p>
            <a:pPr marL="628650" lvl="1" indent="-285750" defTabSz="685800" fontAlgn="auto">
              <a:spcBef>
                <a:spcPts val="375"/>
              </a:spcBef>
              <a:spcAft>
                <a:spcPts val="800"/>
              </a:spcAft>
              <a:buFont typeface="Arial" panose="020B0604020202020204" pitchFamily="34" charset="0"/>
              <a:buChar char="•"/>
            </a:pPr>
            <a:r>
              <a:rPr lang="en-US" sz="1900" b="1" kern="1200" dirty="0">
                <a:solidFill>
                  <a:schemeClr val="accent6">
                    <a:lumMod val="75000"/>
                  </a:schemeClr>
                </a:solidFill>
                <a:ea typeface="+mn-ea"/>
                <a:cs typeface="Arial" panose="020B0604020202020204" pitchFamily="34" charset="0"/>
              </a:rPr>
              <a:t>Assess</a:t>
            </a:r>
            <a:r>
              <a:rPr lang="en-US" sz="1900" kern="1200" dirty="0">
                <a:solidFill>
                  <a:schemeClr val="accent6">
                    <a:lumMod val="75000"/>
                  </a:schemeClr>
                </a:solidFill>
                <a:ea typeface="+mn-ea"/>
                <a:cs typeface="Arial" panose="020B0604020202020204" pitchFamily="34" charset="0"/>
              </a:rPr>
              <a:t>:</a:t>
            </a:r>
            <a:r>
              <a:rPr lang="en-US" sz="1900" kern="1200" dirty="0">
                <a:solidFill>
                  <a:prstClr val="black"/>
                </a:solidFill>
                <a:ea typeface="+mn-ea"/>
                <a:cs typeface="Arial" panose="020B0604020202020204" pitchFamily="34" charset="0"/>
              </a:rPr>
              <a:t> Evaluate critical infrastructure cyber risk.</a:t>
            </a:r>
          </a:p>
          <a:p>
            <a:pPr marL="628650" lvl="1" indent="-285750" defTabSz="685800" fontAlgn="auto">
              <a:spcBef>
                <a:spcPts val="375"/>
              </a:spcBef>
              <a:spcAft>
                <a:spcPts val="800"/>
              </a:spcAft>
              <a:buFont typeface="Arial" panose="020B0604020202020204" pitchFamily="34" charset="0"/>
              <a:buChar char="•"/>
            </a:pPr>
            <a:r>
              <a:rPr lang="en-US" sz="1900" b="1" kern="1200" dirty="0">
                <a:solidFill>
                  <a:schemeClr val="accent6">
                    <a:lumMod val="75000"/>
                  </a:schemeClr>
                </a:solidFill>
                <a:ea typeface="+mn-ea"/>
                <a:cs typeface="Arial" panose="020B0604020202020204" pitchFamily="34" charset="0"/>
              </a:rPr>
              <a:t>Promote</a:t>
            </a:r>
            <a:r>
              <a:rPr lang="en-US" sz="1900" kern="1200" dirty="0">
                <a:solidFill>
                  <a:schemeClr val="accent6">
                    <a:lumMod val="75000"/>
                  </a:schemeClr>
                </a:solidFill>
                <a:ea typeface="+mn-ea"/>
                <a:cs typeface="Arial" panose="020B0604020202020204" pitchFamily="34" charset="0"/>
              </a:rPr>
              <a:t>:</a:t>
            </a:r>
            <a:r>
              <a:rPr lang="en-US" sz="1900" kern="1200" dirty="0">
                <a:solidFill>
                  <a:prstClr val="black"/>
                </a:solidFill>
                <a:ea typeface="+mn-ea"/>
                <a:cs typeface="Arial" panose="020B0604020202020204" pitchFamily="34" charset="0"/>
              </a:rPr>
              <a:t> Encourage leading practices and risk mitigation strategies. </a:t>
            </a:r>
          </a:p>
          <a:p>
            <a:pPr marL="628650" lvl="1" indent="-285750" defTabSz="685800" fontAlgn="auto">
              <a:spcBef>
                <a:spcPts val="375"/>
              </a:spcBef>
              <a:spcAft>
                <a:spcPts val="800"/>
              </a:spcAft>
              <a:buFont typeface="Arial" panose="020B0604020202020204" pitchFamily="34" charset="0"/>
              <a:buChar char="•"/>
            </a:pPr>
            <a:r>
              <a:rPr lang="en-US" sz="1900" b="1" kern="1200" dirty="0">
                <a:solidFill>
                  <a:schemeClr val="accent6">
                    <a:lumMod val="75000"/>
                  </a:schemeClr>
                </a:solidFill>
                <a:ea typeface="+mn-ea"/>
                <a:cs typeface="Arial" panose="020B0604020202020204" pitchFamily="34" charset="0"/>
              </a:rPr>
              <a:t>Build</a:t>
            </a:r>
            <a:r>
              <a:rPr lang="en-US" sz="1900" kern="1200" dirty="0">
                <a:solidFill>
                  <a:schemeClr val="accent6">
                    <a:lumMod val="75000"/>
                  </a:schemeClr>
                </a:solidFill>
                <a:ea typeface="+mn-ea"/>
                <a:cs typeface="Arial" panose="020B0604020202020204" pitchFamily="34" charset="0"/>
              </a:rPr>
              <a:t>:</a:t>
            </a:r>
            <a:r>
              <a:rPr lang="en-US" sz="1900" kern="1200" dirty="0">
                <a:solidFill>
                  <a:prstClr val="black"/>
                </a:solidFill>
                <a:ea typeface="+mn-ea"/>
                <a:cs typeface="Arial" panose="020B0604020202020204" pitchFamily="34" charset="0"/>
              </a:rPr>
              <a:t> Initiate, develop capacity, and support cyber communities-of-interest and working groups.</a:t>
            </a:r>
          </a:p>
          <a:p>
            <a:pPr marL="628650" lvl="1" indent="-285750" defTabSz="685800" fontAlgn="auto">
              <a:spcBef>
                <a:spcPts val="375"/>
              </a:spcBef>
              <a:spcAft>
                <a:spcPts val="800"/>
              </a:spcAft>
              <a:buFont typeface="Arial" panose="020B0604020202020204" pitchFamily="34" charset="0"/>
              <a:buChar char="•"/>
            </a:pPr>
            <a:r>
              <a:rPr lang="en-US" sz="1900" b="1" kern="1200" dirty="0">
                <a:solidFill>
                  <a:schemeClr val="accent6">
                    <a:lumMod val="75000"/>
                  </a:schemeClr>
                </a:solidFill>
                <a:ea typeface="+mn-ea"/>
                <a:cs typeface="Arial" panose="020B0604020202020204" pitchFamily="34" charset="0"/>
              </a:rPr>
              <a:t>Educate</a:t>
            </a:r>
            <a:r>
              <a:rPr lang="en-US" sz="1900" kern="1200" dirty="0">
                <a:solidFill>
                  <a:schemeClr val="accent6">
                    <a:lumMod val="75000"/>
                  </a:schemeClr>
                </a:solidFill>
                <a:ea typeface="+mn-ea"/>
                <a:cs typeface="Arial" panose="020B0604020202020204" pitchFamily="34" charset="0"/>
              </a:rPr>
              <a:t>:</a:t>
            </a:r>
            <a:r>
              <a:rPr lang="en-US" sz="1900" kern="1200" dirty="0">
                <a:solidFill>
                  <a:prstClr val="black"/>
                </a:solidFill>
                <a:ea typeface="+mn-ea"/>
                <a:cs typeface="Arial" panose="020B0604020202020204" pitchFamily="34" charset="0"/>
              </a:rPr>
              <a:t> Inform and raise awareness.</a:t>
            </a:r>
          </a:p>
          <a:p>
            <a:pPr marL="628650" lvl="1" indent="-285750" defTabSz="685800" fontAlgn="auto">
              <a:spcBef>
                <a:spcPts val="375"/>
              </a:spcBef>
              <a:spcAft>
                <a:spcPts val="800"/>
              </a:spcAft>
              <a:buFont typeface="Arial" panose="020B0604020202020204" pitchFamily="34" charset="0"/>
              <a:buChar char="•"/>
            </a:pPr>
            <a:r>
              <a:rPr lang="en-US" sz="1900" b="1" kern="1200" dirty="0">
                <a:solidFill>
                  <a:schemeClr val="accent6">
                    <a:lumMod val="75000"/>
                  </a:schemeClr>
                </a:solidFill>
                <a:ea typeface="+mn-ea"/>
                <a:cs typeface="Arial" panose="020B0604020202020204" pitchFamily="34" charset="0"/>
              </a:rPr>
              <a:t>Listen</a:t>
            </a:r>
            <a:r>
              <a:rPr lang="en-US" sz="1900" kern="1200" dirty="0">
                <a:solidFill>
                  <a:schemeClr val="accent6">
                    <a:lumMod val="75000"/>
                  </a:schemeClr>
                </a:solidFill>
                <a:ea typeface="+mn-ea"/>
                <a:cs typeface="Arial" panose="020B0604020202020204" pitchFamily="34" charset="0"/>
              </a:rPr>
              <a:t>:</a:t>
            </a:r>
            <a:r>
              <a:rPr lang="en-US" sz="1900" kern="1200" dirty="0">
                <a:solidFill>
                  <a:prstClr val="black"/>
                </a:solidFill>
                <a:ea typeface="+mn-ea"/>
                <a:cs typeface="Arial" panose="020B0604020202020204" pitchFamily="34" charset="0"/>
              </a:rPr>
              <a:t> Collect stakeholder requirements.</a:t>
            </a:r>
          </a:p>
          <a:p>
            <a:pPr marL="628650" lvl="1" indent="-285750" defTabSz="685800" fontAlgn="auto">
              <a:spcBef>
                <a:spcPts val="375"/>
              </a:spcBef>
              <a:spcAft>
                <a:spcPts val="800"/>
              </a:spcAft>
              <a:buFont typeface="Arial" panose="020B0604020202020204" pitchFamily="34" charset="0"/>
              <a:buChar char="•"/>
            </a:pPr>
            <a:r>
              <a:rPr lang="en-US" sz="1900" b="1" kern="1200" dirty="0">
                <a:solidFill>
                  <a:schemeClr val="accent6">
                    <a:lumMod val="75000"/>
                  </a:schemeClr>
                </a:solidFill>
                <a:ea typeface="+mn-ea"/>
                <a:cs typeface="Arial" panose="020B0604020202020204" pitchFamily="34" charset="0"/>
              </a:rPr>
              <a:t>Coordinate</a:t>
            </a:r>
            <a:r>
              <a:rPr lang="en-US" sz="1900" kern="1200" dirty="0">
                <a:solidFill>
                  <a:schemeClr val="accent6">
                    <a:lumMod val="75000"/>
                  </a:schemeClr>
                </a:solidFill>
                <a:ea typeface="+mn-ea"/>
                <a:cs typeface="Arial" panose="020B0604020202020204" pitchFamily="34" charset="0"/>
              </a:rPr>
              <a:t>:</a:t>
            </a:r>
            <a:r>
              <a:rPr lang="en-US" sz="1900" kern="1200" dirty="0">
                <a:solidFill>
                  <a:prstClr val="black"/>
                </a:solidFill>
                <a:ea typeface="+mn-ea"/>
                <a:cs typeface="Arial" panose="020B0604020202020204" pitchFamily="34" charset="0"/>
              </a:rPr>
              <a:t> Bring together incident support and lessons learned.</a:t>
            </a:r>
          </a:p>
          <a:p>
            <a:pPr marL="0" indent="0">
              <a:buNone/>
            </a:pPr>
            <a:endParaRPr lang="en-US" sz="2000" dirty="0"/>
          </a:p>
        </p:txBody>
      </p:sp>
      <p:sp>
        <p:nvSpPr>
          <p:cNvPr id="2" name="Title 1"/>
          <p:cNvSpPr>
            <a:spLocks noGrp="1"/>
          </p:cNvSpPr>
          <p:nvPr>
            <p:ph type="ctrTitle"/>
          </p:nvPr>
        </p:nvSpPr>
        <p:spPr>
          <a:solidFill>
            <a:schemeClr val="accent2">
              <a:lumMod val="75000"/>
            </a:schemeClr>
          </a:solidFill>
        </p:spPr>
        <p:txBody>
          <a:bodyPr lIns="640080" tIns="91440" bIns="91440" anchor="ctr" anchorCtr="0"/>
          <a:lstStyle/>
          <a:p>
            <a:r>
              <a:rPr lang="en-US" dirty="0"/>
              <a:t>Cybersecurity Advisor Program</a:t>
            </a:r>
          </a:p>
        </p:txBody>
      </p:sp>
    </p:spTree>
    <p:extLst>
      <p:ext uri="{BB962C8B-B14F-4D97-AF65-F5344CB8AC3E}">
        <p14:creationId xmlns:p14="http://schemas.microsoft.com/office/powerpoint/2010/main" val="23982737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idx="1"/>
          </p:nvPr>
        </p:nvSpPr>
        <p:spPr>
          <a:xfrm>
            <a:off x="1752600" y="1773485"/>
            <a:ext cx="6477000" cy="5065930"/>
          </a:xfrm>
        </p:spPr>
        <p:txBody>
          <a:bodyPr/>
          <a:lstStyle/>
          <a:p>
            <a:pPr marL="251460" indent="-342900">
              <a:spcBef>
                <a:spcPts val="1500"/>
              </a:spcBef>
              <a:spcAft>
                <a:spcPts val="0"/>
              </a:spcAft>
              <a:buFont typeface="Arial" panose="020B0604020202020204" pitchFamily="34" charset="0"/>
              <a:buChar char="•"/>
            </a:pPr>
            <a:r>
              <a:rPr lang="en-US" sz="2000" dirty="0">
                <a:solidFill>
                  <a:schemeClr val="accent4">
                    <a:lumMod val="10000"/>
                  </a:schemeClr>
                </a:solidFill>
              </a:rPr>
              <a:t>Cyber Resilience Review (Strategic)</a:t>
            </a:r>
          </a:p>
          <a:p>
            <a:pPr marL="251460" indent="-342900">
              <a:spcBef>
                <a:spcPts val="1500"/>
              </a:spcBef>
              <a:spcAft>
                <a:spcPts val="0"/>
              </a:spcAft>
              <a:buFont typeface="Arial" panose="020B0604020202020204" pitchFamily="34" charset="0"/>
              <a:buChar char="•"/>
            </a:pPr>
            <a:r>
              <a:rPr lang="en-US" sz="2000" dirty="0">
                <a:solidFill>
                  <a:schemeClr val="accent4">
                    <a:lumMod val="10000"/>
                  </a:schemeClr>
                </a:solidFill>
              </a:rPr>
              <a:t>External Dependencies Management (Strategic)</a:t>
            </a:r>
          </a:p>
          <a:p>
            <a:pPr marL="251460" indent="-342900">
              <a:spcBef>
                <a:spcPts val="1500"/>
              </a:spcBef>
              <a:spcAft>
                <a:spcPts val="0"/>
              </a:spcAft>
              <a:buFont typeface="Arial" panose="020B0604020202020204" pitchFamily="34" charset="0"/>
              <a:buChar char="•"/>
            </a:pPr>
            <a:r>
              <a:rPr lang="en-US" sz="2000" dirty="0">
                <a:solidFill>
                  <a:schemeClr val="accent4">
                    <a:lumMod val="10000"/>
                  </a:schemeClr>
                </a:solidFill>
              </a:rPr>
              <a:t>Cyber Infrastructure Survey (Strategic)</a:t>
            </a:r>
          </a:p>
          <a:p>
            <a:pPr marL="251460" indent="-342900">
              <a:spcBef>
                <a:spcPts val="1500"/>
              </a:spcBef>
              <a:spcAft>
                <a:spcPts val="0"/>
              </a:spcAft>
              <a:buFont typeface="Arial" panose="020B0604020202020204" pitchFamily="34" charset="0"/>
              <a:buChar char="•"/>
            </a:pPr>
            <a:r>
              <a:rPr lang="en-US" sz="2000" dirty="0">
                <a:solidFill>
                  <a:schemeClr val="accent4">
                    <a:lumMod val="10000"/>
                  </a:schemeClr>
                </a:solidFill>
              </a:rPr>
              <a:t>Cybersecurity Evaluations Tool (Strategic/Technical)</a:t>
            </a:r>
          </a:p>
          <a:p>
            <a:pPr marL="251460" indent="-342900">
              <a:spcBef>
                <a:spcPts val="1500"/>
              </a:spcBef>
              <a:spcAft>
                <a:spcPts val="0"/>
              </a:spcAft>
              <a:buFont typeface="Arial" panose="020B0604020202020204" pitchFamily="34" charset="0"/>
              <a:buChar char="•"/>
            </a:pPr>
            <a:r>
              <a:rPr lang="en-US" sz="2000" dirty="0">
                <a:solidFill>
                  <a:schemeClr val="accent4">
                    <a:lumMod val="10000"/>
                  </a:schemeClr>
                </a:solidFill>
              </a:rPr>
              <a:t>Phishing Campaign Assessment (Technical)</a:t>
            </a:r>
          </a:p>
          <a:p>
            <a:pPr marL="251460" indent="-342900">
              <a:spcBef>
                <a:spcPts val="1500"/>
              </a:spcBef>
              <a:spcAft>
                <a:spcPts val="0"/>
              </a:spcAft>
              <a:buFont typeface="Arial" panose="020B0604020202020204" pitchFamily="34" charset="0"/>
              <a:buChar char="•"/>
            </a:pPr>
            <a:r>
              <a:rPr lang="en-US" sz="2000" dirty="0">
                <a:solidFill>
                  <a:schemeClr val="accent4">
                    <a:lumMod val="10000"/>
                  </a:schemeClr>
                </a:solidFill>
              </a:rPr>
              <a:t>Vulnerability Scanning / Hygiene (Technical)</a:t>
            </a:r>
          </a:p>
          <a:p>
            <a:pPr marL="251460" indent="-342900">
              <a:spcBef>
                <a:spcPts val="1500"/>
              </a:spcBef>
              <a:spcAft>
                <a:spcPts val="0"/>
              </a:spcAft>
              <a:buFont typeface="Arial" panose="020B0604020202020204" pitchFamily="34" charset="0"/>
              <a:buChar char="•"/>
            </a:pPr>
            <a:r>
              <a:rPr lang="en-US" sz="2000" dirty="0">
                <a:solidFill>
                  <a:schemeClr val="accent4">
                    <a:lumMod val="10000"/>
                  </a:schemeClr>
                </a:solidFill>
              </a:rPr>
              <a:t>Validated Architecture Design Review (Technical)</a:t>
            </a:r>
          </a:p>
          <a:p>
            <a:pPr marL="251460" indent="-342900">
              <a:spcBef>
                <a:spcPts val="1500"/>
              </a:spcBef>
              <a:spcAft>
                <a:spcPts val="0"/>
              </a:spcAft>
              <a:buFont typeface="Arial" panose="020B0604020202020204" pitchFamily="34" charset="0"/>
              <a:buChar char="•"/>
            </a:pPr>
            <a:r>
              <a:rPr lang="en-US" sz="2000" dirty="0">
                <a:solidFill>
                  <a:schemeClr val="accent4">
                    <a:lumMod val="10000"/>
                  </a:schemeClr>
                </a:solidFill>
              </a:rPr>
              <a:t>Risk and Vulnerability Assessment (Technical)</a:t>
            </a:r>
            <a:endParaRPr lang="en-US" sz="3600" b="1" dirty="0">
              <a:solidFill>
                <a:schemeClr val="accent4">
                  <a:lumMod val="10000"/>
                </a:schemeClr>
              </a:solidFill>
            </a:endParaRPr>
          </a:p>
        </p:txBody>
      </p:sp>
      <p:sp>
        <p:nvSpPr>
          <p:cNvPr id="4" name="Title 3"/>
          <p:cNvSpPr>
            <a:spLocks noGrp="1"/>
          </p:cNvSpPr>
          <p:nvPr>
            <p:ph type="ctrTitle"/>
          </p:nvPr>
        </p:nvSpPr>
        <p:spPr>
          <a:xfrm>
            <a:off x="1524000" y="0"/>
            <a:ext cx="9144000" cy="1143000"/>
          </a:xfrm>
        </p:spPr>
        <p:txBody>
          <a:bodyPr/>
          <a:lstStyle/>
          <a:p>
            <a:pPr>
              <a:lnSpc>
                <a:spcPct val="150000"/>
              </a:lnSpc>
            </a:pPr>
            <a:r>
              <a:rPr lang="en-US" sz="3600" dirty="0"/>
              <a:t>Range of Cybersecurity Assessments </a:t>
            </a:r>
          </a:p>
        </p:txBody>
      </p:sp>
      <p:sp>
        <p:nvSpPr>
          <p:cNvPr id="7" name="TextBox 6"/>
          <p:cNvSpPr txBox="1"/>
          <p:nvPr/>
        </p:nvSpPr>
        <p:spPr>
          <a:xfrm>
            <a:off x="8077201" y="5874604"/>
            <a:ext cx="2464231" cy="830997"/>
          </a:xfrm>
          <a:prstGeom prst="rect">
            <a:avLst/>
          </a:prstGeom>
          <a:noFill/>
          <a:effectLst/>
        </p:spPr>
        <p:txBody>
          <a:bodyPr wrap="square" rtlCol="0">
            <a:spAutoFit/>
          </a:bodyPr>
          <a:lstStyle/>
          <a:p>
            <a:pPr algn="ctr">
              <a:defRPr/>
            </a:pPr>
            <a:r>
              <a:rPr lang="en-US" sz="1600" b="1" dirty="0">
                <a:solidFill>
                  <a:srgbClr val="00519F"/>
                </a:solidFill>
              </a:rPr>
              <a:t>TECHNICAL</a:t>
            </a:r>
          </a:p>
          <a:p>
            <a:pPr algn="ctr">
              <a:defRPr/>
            </a:pPr>
            <a:r>
              <a:rPr lang="en-US" sz="1600" b="1" dirty="0">
                <a:solidFill>
                  <a:srgbClr val="00519F"/>
                </a:solidFill>
              </a:rPr>
              <a:t>(Network-Administrator Level)</a:t>
            </a:r>
          </a:p>
        </p:txBody>
      </p:sp>
      <p:sp>
        <p:nvSpPr>
          <p:cNvPr id="6" name="TextBox 5"/>
          <p:cNvSpPr txBox="1"/>
          <p:nvPr/>
        </p:nvSpPr>
        <p:spPr>
          <a:xfrm>
            <a:off x="8305800" y="1253288"/>
            <a:ext cx="1905000" cy="584775"/>
          </a:xfrm>
          <a:prstGeom prst="rect">
            <a:avLst/>
          </a:prstGeom>
          <a:noFill/>
          <a:effectLst/>
        </p:spPr>
        <p:txBody>
          <a:bodyPr wrap="square" rtlCol="0">
            <a:spAutoFit/>
          </a:bodyPr>
          <a:lstStyle/>
          <a:p>
            <a:pPr algn="ctr">
              <a:defRPr/>
            </a:pPr>
            <a:r>
              <a:rPr lang="en-US" sz="1600" b="1" dirty="0">
                <a:solidFill>
                  <a:srgbClr val="00519F"/>
                </a:solidFill>
              </a:rPr>
              <a:t>STRATEGIC</a:t>
            </a:r>
          </a:p>
          <a:p>
            <a:pPr algn="ctr">
              <a:defRPr/>
            </a:pPr>
            <a:r>
              <a:rPr lang="en-US" sz="1600" b="1" dirty="0">
                <a:solidFill>
                  <a:srgbClr val="00519F"/>
                </a:solidFill>
              </a:rPr>
              <a:t>(C-Suite Level)</a:t>
            </a:r>
          </a:p>
        </p:txBody>
      </p:sp>
      <p:sp>
        <p:nvSpPr>
          <p:cNvPr id="10" name="Chevron 9">
            <a:extLst>
              <a:ext uri="{FF2B5EF4-FFF2-40B4-BE49-F238E27FC236}">
                <a16:creationId xmlns:a16="http://schemas.microsoft.com/office/drawing/2014/main" id="{5177E189-DA58-094E-BBAE-8BC2A526E40A}"/>
              </a:ext>
            </a:extLst>
          </p:cNvPr>
          <p:cNvSpPr/>
          <p:nvPr/>
        </p:nvSpPr>
        <p:spPr bwMode="auto">
          <a:xfrm rot="5400000">
            <a:off x="9037497" y="1366480"/>
            <a:ext cx="543639" cy="1600200"/>
          </a:xfrm>
          <a:prstGeom prst="chevron">
            <a:avLst/>
          </a:prstGeom>
          <a:solidFill>
            <a:schemeClr val="tx2">
              <a:lumMod val="1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defRPr/>
            </a:pPr>
            <a:endParaRPr lang="en-US">
              <a:solidFill>
                <a:srgbClr val="FFFFFF"/>
              </a:solidFill>
              <a:latin typeface="Arial" charset="0"/>
            </a:endParaRPr>
          </a:p>
        </p:txBody>
      </p:sp>
      <p:sp>
        <p:nvSpPr>
          <p:cNvPr id="11" name="Chevron 10">
            <a:extLst>
              <a:ext uri="{FF2B5EF4-FFF2-40B4-BE49-F238E27FC236}">
                <a16:creationId xmlns:a16="http://schemas.microsoft.com/office/drawing/2014/main" id="{25FA67BA-19D3-4D42-A72C-925F125F36B2}"/>
              </a:ext>
            </a:extLst>
          </p:cNvPr>
          <p:cNvSpPr/>
          <p:nvPr/>
        </p:nvSpPr>
        <p:spPr bwMode="auto">
          <a:xfrm rot="5400000">
            <a:off x="9037497" y="1833920"/>
            <a:ext cx="543639" cy="1600200"/>
          </a:xfrm>
          <a:prstGeom prst="chevron">
            <a:avLst/>
          </a:prstGeom>
          <a:solidFill>
            <a:schemeClr val="tx2">
              <a:lumMod val="2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defRPr/>
            </a:pPr>
            <a:endParaRPr lang="en-US">
              <a:solidFill>
                <a:srgbClr val="00519F">
                  <a:lumMod val="75000"/>
                </a:srgbClr>
              </a:solidFill>
              <a:latin typeface="Arial" charset="0"/>
            </a:endParaRPr>
          </a:p>
        </p:txBody>
      </p:sp>
      <p:sp>
        <p:nvSpPr>
          <p:cNvPr id="12" name="Chevron 11">
            <a:extLst>
              <a:ext uri="{FF2B5EF4-FFF2-40B4-BE49-F238E27FC236}">
                <a16:creationId xmlns:a16="http://schemas.microsoft.com/office/drawing/2014/main" id="{56205D0F-4642-AA4D-8663-53083CB5B4AC}"/>
              </a:ext>
            </a:extLst>
          </p:cNvPr>
          <p:cNvSpPr/>
          <p:nvPr/>
        </p:nvSpPr>
        <p:spPr bwMode="auto">
          <a:xfrm rot="5400000">
            <a:off x="9037497" y="2329221"/>
            <a:ext cx="543639" cy="1600200"/>
          </a:xfrm>
          <a:prstGeom prst="chevron">
            <a:avLst/>
          </a:prstGeom>
          <a:solidFill>
            <a:schemeClr val="accent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defRPr/>
            </a:pPr>
            <a:endParaRPr lang="en-US">
              <a:solidFill>
                <a:srgbClr val="00519F">
                  <a:lumMod val="75000"/>
                </a:srgbClr>
              </a:solidFill>
              <a:latin typeface="Arial" charset="0"/>
            </a:endParaRPr>
          </a:p>
        </p:txBody>
      </p:sp>
      <p:sp>
        <p:nvSpPr>
          <p:cNvPr id="13" name="Chevron 12">
            <a:extLst>
              <a:ext uri="{FF2B5EF4-FFF2-40B4-BE49-F238E27FC236}">
                <a16:creationId xmlns:a16="http://schemas.microsoft.com/office/drawing/2014/main" id="{7777A451-53D4-F845-A9BC-9A6363B92B7C}"/>
              </a:ext>
            </a:extLst>
          </p:cNvPr>
          <p:cNvSpPr/>
          <p:nvPr/>
        </p:nvSpPr>
        <p:spPr bwMode="auto">
          <a:xfrm rot="5400000">
            <a:off x="9037497" y="2824520"/>
            <a:ext cx="543639" cy="1600200"/>
          </a:xfrm>
          <a:prstGeom prst="chevron">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defRPr/>
            </a:pPr>
            <a:endParaRPr lang="en-US">
              <a:solidFill>
                <a:srgbClr val="00519F">
                  <a:lumMod val="75000"/>
                </a:srgbClr>
              </a:solidFill>
              <a:latin typeface="Arial" charset="0"/>
            </a:endParaRPr>
          </a:p>
        </p:txBody>
      </p:sp>
      <p:sp>
        <p:nvSpPr>
          <p:cNvPr id="14" name="Chevron 13">
            <a:extLst>
              <a:ext uri="{FF2B5EF4-FFF2-40B4-BE49-F238E27FC236}">
                <a16:creationId xmlns:a16="http://schemas.microsoft.com/office/drawing/2014/main" id="{F08323EE-7F6D-724E-AC68-D1A8E138E8C1}"/>
              </a:ext>
            </a:extLst>
          </p:cNvPr>
          <p:cNvSpPr/>
          <p:nvPr/>
        </p:nvSpPr>
        <p:spPr bwMode="auto">
          <a:xfrm rot="5400000">
            <a:off x="9037497" y="3347680"/>
            <a:ext cx="543639" cy="1600200"/>
          </a:xfrm>
          <a:prstGeom prst="chevron">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defRPr/>
            </a:pPr>
            <a:endParaRPr lang="en-US" dirty="0">
              <a:solidFill>
                <a:srgbClr val="0078B7">
                  <a:lumMod val="75000"/>
                </a:srgbClr>
              </a:solidFill>
              <a:latin typeface="Arial" charset="0"/>
            </a:endParaRPr>
          </a:p>
        </p:txBody>
      </p:sp>
      <p:sp>
        <p:nvSpPr>
          <p:cNvPr id="16" name="Chevron 15">
            <a:extLst>
              <a:ext uri="{FF2B5EF4-FFF2-40B4-BE49-F238E27FC236}">
                <a16:creationId xmlns:a16="http://schemas.microsoft.com/office/drawing/2014/main" id="{F9254B9B-5270-1B45-8A3E-DA886350DC5B}"/>
              </a:ext>
            </a:extLst>
          </p:cNvPr>
          <p:cNvSpPr/>
          <p:nvPr/>
        </p:nvSpPr>
        <p:spPr bwMode="auto">
          <a:xfrm rot="5400000">
            <a:off x="9037497" y="3815120"/>
            <a:ext cx="543639" cy="1600200"/>
          </a:xfrm>
          <a:prstGeom prst="chevron">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defRPr/>
            </a:pPr>
            <a:endParaRPr lang="en-US" dirty="0">
              <a:solidFill>
                <a:srgbClr val="00519F">
                  <a:lumMod val="75000"/>
                </a:srgbClr>
              </a:solidFill>
              <a:latin typeface="Arial" charset="0"/>
            </a:endParaRPr>
          </a:p>
        </p:txBody>
      </p:sp>
      <p:sp>
        <p:nvSpPr>
          <p:cNvPr id="17" name="Chevron 16">
            <a:extLst>
              <a:ext uri="{FF2B5EF4-FFF2-40B4-BE49-F238E27FC236}">
                <a16:creationId xmlns:a16="http://schemas.microsoft.com/office/drawing/2014/main" id="{F0FE6572-7374-2D4A-94A1-28A70B217347}"/>
              </a:ext>
            </a:extLst>
          </p:cNvPr>
          <p:cNvSpPr/>
          <p:nvPr/>
        </p:nvSpPr>
        <p:spPr bwMode="auto">
          <a:xfrm rot="5400000">
            <a:off x="9037497" y="4272320"/>
            <a:ext cx="543639" cy="1600200"/>
          </a:xfrm>
          <a:prstGeom prst="chevron">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defRPr/>
            </a:pPr>
            <a:endParaRPr lang="en-US" dirty="0">
              <a:solidFill>
                <a:srgbClr val="00519F">
                  <a:lumMod val="75000"/>
                </a:srgbClr>
              </a:solidFill>
              <a:latin typeface="Arial" charset="0"/>
            </a:endParaRPr>
          </a:p>
        </p:txBody>
      </p:sp>
      <p:sp>
        <p:nvSpPr>
          <p:cNvPr id="18" name="Chevron 17">
            <a:extLst>
              <a:ext uri="{FF2B5EF4-FFF2-40B4-BE49-F238E27FC236}">
                <a16:creationId xmlns:a16="http://schemas.microsoft.com/office/drawing/2014/main" id="{29902582-5C5E-2541-BADA-04695CE00125}"/>
              </a:ext>
            </a:extLst>
          </p:cNvPr>
          <p:cNvSpPr/>
          <p:nvPr/>
        </p:nvSpPr>
        <p:spPr bwMode="auto">
          <a:xfrm rot="5400000">
            <a:off x="9037497" y="4795480"/>
            <a:ext cx="543639" cy="1600200"/>
          </a:xfrm>
          <a:prstGeom prst="chevron">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defRPr/>
            </a:pPr>
            <a:endParaRPr lang="en-US" dirty="0">
              <a:solidFill>
                <a:srgbClr val="00519F">
                  <a:lumMod val="75000"/>
                </a:srgbClr>
              </a:solidFill>
              <a:latin typeface="Arial" charset="0"/>
            </a:endParaRPr>
          </a:p>
        </p:txBody>
      </p:sp>
      <p:cxnSp>
        <p:nvCxnSpPr>
          <p:cNvPr id="19" name="Straight Connector 18">
            <a:extLst>
              <a:ext uri="{FF2B5EF4-FFF2-40B4-BE49-F238E27FC236}">
                <a16:creationId xmlns:a16="http://schemas.microsoft.com/office/drawing/2014/main" id="{DFD5C804-B600-9C4F-8D02-35C65612805B}"/>
              </a:ext>
            </a:extLst>
          </p:cNvPr>
          <p:cNvCxnSpPr>
            <a:cxnSpLocks/>
          </p:cNvCxnSpPr>
          <p:nvPr/>
        </p:nvCxnSpPr>
        <p:spPr bwMode="auto">
          <a:xfrm flipH="1">
            <a:off x="7620000" y="2514600"/>
            <a:ext cx="838200" cy="0"/>
          </a:xfrm>
          <a:prstGeom prst="line">
            <a:avLst/>
          </a:prstGeom>
          <a:ln w="19050">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7CAF5882-B87B-6D40-8F77-358EDECC1730}"/>
              </a:ext>
            </a:extLst>
          </p:cNvPr>
          <p:cNvCxnSpPr>
            <a:cxnSpLocks/>
          </p:cNvCxnSpPr>
          <p:nvPr/>
        </p:nvCxnSpPr>
        <p:spPr bwMode="auto">
          <a:xfrm flipH="1">
            <a:off x="6324600" y="1981200"/>
            <a:ext cx="2133600" cy="0"/>
          </a:xfrm>
          <a:prstGeom prst="line">
            <a:avLst/>
          </a:prstGeom>
          <a:ln w="19050">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C5482B80-6504-964B-BF7D-9195F373DA19}"/>
              </a:ext>
            </a:extLst>
          </p:cNvPr>
          <p:cNvCxnSpPr>
            <a:cxnSpLocks/>
          </p:cNvCxnSpPr>
          <p:nvPr/>
        </p:nvCxnSpPr>
        <p:spPr bwMode="auto">
          <a:xfrm flipH="1">
            <a:off x="6553200" y="2971800"/>
            <a:ext cx="1905000" cy="0"/>
          </a:xfrm>
          <a:prstGeom prst="line">
            <a:avLst/>
          </a:prstGeom>
          <a:ln w="19050">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43A1EB97-C066-4D49-8EEA-DF047C4EAC09}"/>
              </a:ext>
            </a:extLst>
          </p:cNvPr>
          <p:cNvCxnSpPr>
            <a:cxnSpLocks/>
          </p:cNvCxnSpPr>
          <p:nvPr/>
        </p:nvCxnSpPr>
        <p:spPr bwMode="auto">
          <a:xfrm flipH="1">
            <a:off x="8077200" y="3505200"/>
            <a:ext cx="381000" cy="0"/>
          </a:xfrm>
          <a:prstGeom prst="line">
            <a:avLst/>
          </a:prstGeom>
          <a:ln w="19050">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E144B978-6D28-8A4C-BC25-C4496DFB8C36}"/>
              </a:ext>
            </a:extLst>
          </p:cNvPr>
          <p:cNvCxnSpPr>
            <a:cxnSpLocks/>
          </p:cNvCxnSpPr>
          <p:nvPr/>
        </p:nvCxnSpPr>
        <p:spPr bwMode="auto">
          <a:xfrm flipH="1">
            <a:off x="7162800" y="3986254"/>
            <a:ext cx="1295400" cy="0"/>
          </a:xfrm>
          <a:prstGeom prst="line">
            <a:avLst/>
          </a:prstGeom>
          <a:ln w="19050">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2E0952E7-7665-744B-8D88-FFEFFF001CD6}"/>
              </a:ext>
            </a:extLst>
          </p:cNvPr>
          <p:cNvCxnSpPr>
            <a:cxnSpLocks/>
          </p:cNvCxnSpPr>
          <p:nvPr/>
        </p:nvCxnSpPr>
        <p:spPr bwMode="auto">
          <a:xfrm flipH="1">
            <a:off x="7162800" y="4476908"/>
            <a:ext cx="1295400" cy="0"/>
          </a:xfrm>
          <a:prstGeom prst="line">
            <a:avLst/>
          </a:prstGeom>
          <a:ln w="19050">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6F791762-4259-FD40-87E7-FA2369079103}"/>
              </a:ext>
            </a:extLst>
          </p:cNvPr>
          <p:cNvCxnSpPr>
            <a:cxnSpLocks/>
          </p:cNvCxnSpPr>
          <p:nvPr/>
        </p:nvCxnSpPr>
        <p:spPr bwMode="auto">
          <a:xfrm flipH="1">
            <a:off x="7810500" y="4967561"/>
            <a:ext cx="647700" cy="0"/>
          </a:xfrm>
          <a:prstGeom prst="line">
            <a:avLst/>
          </a:prstGeom>
          <a:ln w="19050">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A966A956-36F4-F746-B025-35232EC395B9}"/>
              </a:ext>
            </a:extLst>
          </p:cNvPr>
          <p:cNvCxnSpPr>
            <a:cxnSpLocks/>
          </p:cNvCxnSpPr>
          <p:nvPr/>
        </p:nvCxnSpPr>
        <p:spPr bwMode="auto">
          <a:xfrm flipH="1">
            <a:off x="7391400" y="5458214"/>
            <a:ext cx="1066800" cy="0"/>
          </a:xfrm>
          <a:prstGeom prst="line">
            <a:avLst/>
          </a:prstGeom>
          <a:ln w="19050">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840360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792FF0-6321-C941-BC8F-B37560DD1206}"/>
              </a:ext>
            </a:extLst>
          </p:cNvPr>
          <p:cNvSpPr>
            <a:spLocks noGrp="1"/>
          </p:cNvSpPr>
          <p:nvPr>
            <p:ph type="ctrTitle"/>
          </p:nvPr>
        </p:nvSpPr>
        <p:spPr/>
        <p:txBody>
          <a:bodyPr/>
          <a:lstStyle/>
          <a:p>
            <a:r>
              <a:rPr lang="en-US" dirty="0"/>
              <a:t>Subscribe to ICS Advisories </a:t>
            </a:r>
          </a:p>
        </p:txBody>
      </p:sp>
      <p:sp>
        <p:nvSpPr>
          <p:cNvPr id="18434" name="Slide Number Placeholder 3"/>
          <p:cNvSpPr>
            <a:spLocks noGrp="1" noChangeArrowheads="1"/>
          </p:cNvSpPr>
          <p:nvPr>
            <p:ph type="sldNum" sz="quarter" idx="4294967295"/>
          </p:nvPr>
        </p:nvSpPr>
        <p:spPr>
          <a:xfrm>
            <a:off x="9731375" y="6167438"/>
            <a:ext cx="533400" cy="2778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D42FA039-B9E0-4BC5-A86C-574B9B936CEB}" type="slidenum">
              <a:rPr lang="en-US" altLang="en-US" sz="1200">
                <a:solidFill>
                  <a:srgbClr val="5A5B5D"/>
                </a:solidFill>
              </a:rPr>
              <a:pPr/>
              <a:t>36</a:t>
            </a:fld>
            <a:endParaRPr lang="en-US" altLang="en-US" sz="1200">
              <a:solidFill>
                <a:srgbClr val="5A5B5D"/>
              </a:solidFill>
            </a:endParaRPr>
          </a:p>
        </p:txBody>
      </p:sp>
      <p:sp>
        <p:nvSpPr>
          <p:cNvPr id="2" name="TextBox 1">
            <a:extLst>
              <a:ext uri="{FF2B5EF4-FFF2-40B4-BE49-F238E27FC236}">
                <a16:creationId xmlns:a16="http://schemas.microsoft.com/office/drawing/2014/main" id="{2DB1837A-EBB9-44B7-A869-2B1B886533D9}"/>
              </a:ext>
            </a:extLst>
          </p:cNvPr>
          <p:cNvSpPr txBox="1"/>
          <p:nvPr/>
        </p:nvSpPr>
        <p:spPr>
          <a:xfrm>
            <a:off x="2362200" y="1520012"/>
            <a:ext cx="4191000" cy="4647426"/>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dirty="0">
                <a:solidFill>
                  <a:srgbClr val="000000"/>
                </a:solidFill>
              </a:rPr>
              <a:t>Alerts</a:t>
            </a:r>
          </a:p>
          <a:p>
            <a:pPr marL="342900" indent="-342900">
              <a:spcAft>
                <a:spcPts val="1200"/>
              </a:spcAft>
              <a:buFont typeface="Arial" panose="020B0604020202020204" pitchFamily="34" charset="0"/>
              <a:buChar char="•"/>
            </a:pPr>
            <a:r>
              <a:rPr lang="en-US" dirty="0">
                <a:solidFill>
                  <a:srgbClr val="000000"/>
                </a:solidFill>
              </a:rPr>
              <a:t>Bulletins</a:t>
            </a:r>
          </a:p>
          <a:p>
            <a:pPr marL="342900" indent="-342900">
              <a:spcAft>
                <a:spcPts val="1200"/>
              </a:spcAft>
              <a:buFont typeface="Arial" panose="020B0604020202020204" pitchFamily="34" charset="0"/>
              <a:buChar char="•"/>
            </a:pPr>
            <a:r>
              <a:rPr lang="en-US" dirty="0">
                <a:solidFill>
                  <a:srgbClr val="000000"/>
                </a:solidFill>
              </a:rPr>
              <a:t>Current activity</a:t>
            </a:r>
          </a:p>
          <a:p>
            <a:pPr marL="342900" indent="-342900">
              <a:spcAft>
                <a:spcPts val="1200"/>
              </a:spcAft>
              <a:buFont typeface="Arial" panose="020B0604020202020204" pitchFamily="34" charset="0"/>
              <a:buChar char="•"/>
            </a:pPr>
            <a:r>
              <a:rPr lang="en-US" dirty="0">
                <a:solidFill>
                  <a:srgbClr val="000000"/>
                </a:solidFill>
              </a:rPr>
              <a:t>Analysis reports</a:t>
            </a:r>
          </a:p>
          <a:p>
            <a:pPr marL="342900" indent="-342900">
              <a:spcAft>
                <a:spcPts val="1200"/>
              </a:spcAft>
              <a:buFont typeface="Arial" panose="020B0604020202020204" pitchFamily="34" charset="0"/>
              <a:buChar char="•"/>
            </a:pPr>
            <a:r>
              <a:rPr lang="en-US" dirty="0">
                <a:solidFill>
                  <a:srgbClr val="000000"/>
                </a:solidFill>
              </a:rPr>
              <a:t>Subscribe to NCAS Alerts</a:t>
            </a:r>
          </a:p>
          <a:p>
            <a:pPr marL="342900" indent="-342900">
              <a:spcAft>
                <a:spcPts val="1200"/>
              </a:spcAft>
              <a:buFont typeface="Arial" panose="020B0604020202020204" pitchFamily="34" charset="0"/>
              <a:buChar char="•"/>
            </a:pPr>
            <a:r>
              <a:rPr lang="en-US" dirty="0">
                <a:solidFill>
                  <a:srgbClr val="000000"/>
                </a:solidFill>
              </a:rPr>
              <a:t>Report</a:t>
            </a:r>
          </a:p>
          <a:p>
            <a:pPr marL="342900" indent="-342900">
              <a:spcAft>
                <a:spcPts val="1200"/>
              </a:spcAft>
              <a:buFont typeface="Arial" panose="020B0604020202020204" pitchFamily="34" charset="0"/>
              <a:buChar char="•"/>
            </a:pPr>
            <a:r>
              <a:rPr lang="en-US" dirty="0">
                <a:solidFill>
                  <a:srgbClr val="000000"/>
                </a:solidFill>
              </a:rPr>
              <a:t>Contact for help</a:t>
            </a:r>
          </a:p>
          <a:p>
            <a:pPr marL="342900" indent="-342900">
              <a:spcAft>
                <a:spcPts val="1200"/>
              </a:spcAft>
              <a:buFont typeface="Arial" panose="020B0604020202020204" pitchFamily="34" charset="0"/>
              <a:buChar char="•"/>
            </a:pPr>
            <a:r>
              <a:rPr lang="en-US" dirty="0">
                <a:solidFill>
                  <a:srgbClr val="000000"/>
                </a:solidFill>
              </a:rPr>
              <a:t>Search for more resources</a:t>
            </a:r>
          </a:p>
          <a:p>
            <a:endParaRPr lang="en-US" dirty="0">
              <a:solidFill>
                <a:srgbClr val="000000"/>
              </a:solidFill>
            </a:endParaRPr>
          </a:p>
        </p:txBody>
      </p:sp>
      <p:sp>
        <p:nvSpPr>
          <p:cNvPr id="6" name="TextBox 5">
            <a:extLst>
              <a:ext uri="{FF2B5EF4-FFF2-40B4-BE49-F238E27FC236}">
                <a16:creationId xmlns:a16="http://schemas.microsoft.com/office/drawing/2014/main" id="{0F7D01FB-0ADC-42FF-B2AC-CE9D1ED1FBC3}"/>
              </a:ext>
            </a:extLst>
          </p:cNvPr>
          <p:cNvSpPr txBox="1"/>
          <p:nvPr/>
        </p:nvSpPr>
        <p:spPr>
          <a:xfrm>
            <a:off x="6705600" y="4714112"/>
            <a:ext cx="3816350" cy="646331"/>
          </a:xfrm>
          <a:prstGeom prst="rect">
            <a:avLst/>
          </a:prstGeom>
          <a:noFill/>
        </p:spPr>
        <p:txBody>
          <a:bodyPr wrap="square" rtlCol="0">
            <a:spAutoFit/>
          </a:bodyPr>
          <a:lstStyle/>
          <a:p>
            <a:pPr algn="ctr"/>
            <a:r>
              <a:rPr lang="en-US" sz="1800" b="1" dirty="0">
                <a:solidFill>
                  <a:schemeClr val="accent2">
                    <a:lumMod val="50000"/>
                  </a:schemeClr>
                </a:solidFill>
              </a:rPr>
              <a:t>cisa.gov </a:t>
            </a:r>
          </a:p>
          <a:p>
            <a:pPr algn="ctr"/>
            <a:r>
              <a:rPr lang="en-US" sz="1800" b="1" dirty="0">
                <a:solidFill>
                  <a:schemeClr val="accent2">
                    <a:lumMod val="50000"/>
                  </a:schemeClr>
                </a:solidFill>
              </a:rPr>
              <a:t>cybersecurity advisories</a:t>
            </a:r>
          </a:p>
        </p:txBody>
      </p:sp>
      <p:pic>
        <p:nvPicPr>
          <p:cNvPr id="8" name="Picture 7" descr="Qr code&#10;&#10;Description automatically generated">
            <a:extLst>
              <a:ext uri="{FF2B5EF4-FFF2-40B4-BE49-F238E27FC236}">
                <a16:creationId xmlns:a16="http://schemas.microsoft.com/office/drawing/2014/main" id="{916855EC-1D80-0837-6692-FE9934CF1B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1" y="1704658"/>
            <a:ext cx="3057525" cy="3057525"/>
          </a:xfrm>
          <a:prstGeom prst="rect">
            <a:avLst/>
          </a:prstGeom>
        </p:spPr>
      </p:pic>
    </p:spTree>
    <p:extLst>
      <p:ext uri="{BB962C8B-B14F-4D97-AF65-F5344CB8AC3E}">
        <p14:creationId xmlns:p14="http://schemas.microsoft.com/office/powerpoint/2010/main" val="4777861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792FF0-6321-C941-BC8F-B37560DD1206}"/>
              </a:ext>
            </a:extLst>
          </p:cNvPr>
          <p:cNvSpPr>
            <a:spLocks noGrp="1"/>
          </p:cNvSpPr>
          <p:nvPr>
            <p:ph type="ctrTitle"/>
          </p:nvPr>
        </p:nvSpPr>
        <p:spPr/>
        <p:txBody>
          <a:bodyPr/>
          <a:lstStyle/>
          <a:p>
            <a:r>
              <a:rPr lang="en-US" sz="3600" dirty="0"/>
              <a:t>Incident Reporting / Malware Analysis</a:t>
            </a:r>
          </a:p>
        </p:txBody>
      </p:sp>
      <p:sp>
        <p:nvSpPr>
          <p:cNvPr id="18434" name="Slide Number Placeholder 3"/>
          <p:cNvSpPr>
            <a:spLocks noGrp="1" noChangeArrowheads="1"/>
          </p:cNvSpPr>
          <p:nvPr>
            <p:ph type="sldNum" sz="quarter" idx="4294967295"/>
          </p:nvPr>
        </p:nvSpPr>
        <p:spPr>
          <a:xfrm>
            <a:off x="9731375" y="6167438"/>
            <a:ext cx="533400" cy="2778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D42FA039-B9E0-4BC5-A86C-574B9B936CEB}" type="slidenum">
              <a:rPr lang="en-US" altLang="en-US" sz="1200">
                <a:solidFill>
                  <a:srgbClr val="5A5B5D"/>
                </a:solidFill>
              </a:rPr>
              <a:pPr/>
              <a:t>37</a:t>
            </a:fld>
            <a:endParaRPr lang="en-US" altLang="en-US" sz="1200">
              <a:solidFill>
                <a:srgbClr val="5A5B5D"/>
              </a:solidFill>
            </a:endParaRPr>
          </a:p>
        </p:txBody>
      </p:sp>
      <p:sp>
        <p:nvSpPr>
          <p:cNvPr id="2" name="TextBox 1">
            <a:extLst>
              <a:ext uri="{FF2B5EF4-FFF2-40B4-BE49-F238E27FC236}">
                <a16:creationId xmlns:a16="http://schemas.microsoft.com/office/drawing/2014/main" id="{2DB1837A-EBB9-44B7-A869-2B1B886533D9}"/>
              </a:ext>
            </a:extLst>
          </p:cNvPr>
          <p:cNvSpPr txBox="1"/>
          <p:nvPr/>
        </p:nvSpPr>
        <p:spPr>
          <a:xfrm>
            <a:off x="2147053" y="1752600"/>
            <a:ext cx="4191000" cy="4124206"/>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dirty="0">
                <a:solidFill>
                  <a:srgbClr val="000000"/>
                </a:solidFill>
              </a:rPr>
              <a:t>Report incidents</a:t>
            </a:r>
          </a:p>
          <a:p>
            <a:pPr marL="342900" indent="-342900">
              <a:spcAft>
                <a:spcPts val="1200"/>
              </a:spcAft>
              <a:buFont typeface="Arial" panose="020B0604020202020204" pitchFamily="34" charset="0"/>
              <a:buChar char="•"/>
            </a:pPr>
            <a:r>
              <a:rPr lang="en-US" dirty="0">
                <a:solidFill>
                  <a:srgbClr val="000000"/>
                </a:solidFill>
              </a:rPr>
              <a:t>Share indicators</a:t>
            </a:r>
          </a:p>
          <a:p>
            <a:pPr marL="342900" indent="-342900">
              <a:spcAft>
                <a:spcPts val="1200"/>
              </a:spcAft>
              <a:buFont typeface="Arial" panose="020B0604020202020204" pitchFamily="34" charset="0"/>
              <a:buChar char="•"/>
            </a:pPr>
            <a:r>
              <a:rPr lang="en-US" dirty="0">
                <a:solidFill>
                  <a:srgbClr val="000000"/>
                </a:solidFill>
              </a:rPr>
              <a:t>Report phishing &amp; malware</a:t>
            </a:r>
          </a:p>
          <a:p>
            <a:pPr marL="342900" indent="-342900">
              <a:spcAft>
                <a:spcPts val="1200"/>
              </a:spcAft>
              <a:buFont typeface="Arial" panose="020B0604020202020204" pitchFamily="34" charset="0"/>
              <a:buChar char="•"/>
            </a:pPr>
            <a:r>
              <a:rPr lang="en-US" dirty="0">
                <a:solidFill>
                  <a:srgbClr val="000000"/>
                </a:solidFill>
              </a:rPr>
              <a:t>Report vulnerabilities</a:t>
            </a:r>
          </a:p>
          <a:p>
            <a:pPr marL="342900" indent="-342900">
              <a:spcAft>
                <a:spcPts val="1200"/>
              </a:spcAft>
              <a:buFont typeface="Arial" panose="020B0604020202020204" pitchFamily="34" charset="0"/>
              <a:buChar char="•"/>
            </a:pPr>
            <a:r>
              <a:rPr lang="en-US" dirty="0">
                <a:solidFill>
                  <a:srgbClr val="000000"/>
                </a:solidFill>
              </a:rPr>
              <a:t>Anonymized</a:t>
            </a:r>
          </a:p>
          <a:p>
            <a:pPr marL="342900" indent="-342900">
              <a:spcAft>
                <a:spcPts val="1200"/>
              </a:spcAft>
              <a:buFont typeface="Arial" panose="020B0604020202020204" pitchFamily="34" charset="0"/>
              <a:buChar char="•"/>
            </a:pPr>
            <a:r>
              <a:rPr lang="en-US" dirty="0">
                <a:solidFill>
                  <a:srgbClr val="000000"/>
                </a:solidFill>
              </a:rPr>
              <a:t>Assists others</a:t>
            </a:r>
          </a:p>
          <a:p>
            <a:pPr marL="342900" indent="-342900">
              <a:spcAft>
                <a:spcPts val="1200"/>
              </a:spcAft>
              <a:buFont typeface="Arial" panose="020B0604020202020204" pitchFamily="34" charset="0"/>
              <a:buChar char="•"/>
            </a:pPr>
            <a:endParaRPr lang="en-US" dirty="0">
              <a:solidFill>
                <a:srgbClr val="000000"/>
              </a:solidFill>
            </a:endParaRPr>
          </a:p>
          <a:p>
            <a:endParaRPr lang="en-US" dirty="0">
              <a:solidFill>
                <a:srgbClr val="000000"/>
              </a:solidFill>
            </a:endParaRPr>
          </a:p>
        </p:txBody>
      </p:sp>
      <p:sp>
        <p:nvSpPr>
          <p:cNvPr id="6" name="TextBox 5">
            <a:extLst>
              <a:ext uri="{FF2B5EF4-FFF2-40B4-BE49-F238E27FC236}">
                <a16:creationId xmlns:a16="http://schemas.microsoft.com/office/drawing/2014/main" id="{0F7D01FB-0ADC-42FF-B2AC-CE9D1ED1FBC3}"/>
              </a:ext>
            </a:extLst>
          </p:cNvPr>
          <p:cNvSpPr txBox="1"/>
          <p:nvPr/>
        </p:nvSpPr>
        <p:spPr>
          <a:xfrm>
            <a:off x="6424979" y="4722579"/>
            <a:ext cx="3816350" cy="707886"/>
          </a:xfrm>
          <a:prstGeom prst="rect">
            <a:avLst/>
          </a:prstGeom>
          <a:noFill/>
        </p:spPr>
        <p:txBody>
          <a:bodyPr wrap="square" rtlCol="0">
            <a:spAutoFit/>
          </a:bodyPr>
          <a:lstStyle/>
          <a:p>
            <a:pPr algn="ctr"/>
            <a:r>
              <a:rPr lang="en-US" sz="2000" b="1" dirty="0">
                <a:solidFill>
                  <a:schemeClr val="accent2">
                    <a:lumMod val="50000"/>
                  </a:schemeClr>
                </a:solidFill>
              </a:rPr>
              <a:t>Report to CISA</a:t>
            </a:r>
          </a:p>
          <a:p>
            <a:pPr algn="ctr"/>
            <a:r>
              <a:rPr lang="en-US" sz="2000" b="1" dirty="0">
                <a:solidFill>
                  <a:schemeClr val="accent2">
                    <a:lumMod val="50000"/>
                  </a:schemeClr>
                </a:solidFill>
              </a:rPr>
              <a:t>888-282-0870</a:t>
            </a:r>
          </a:p>
        </p:txBody>
      </p:sp>
      <p:pic>
        <p:nvPicPr>
          <p:cNvPr id="3" name="Picture 2">
            <a:extLst>
              <a:ext uri="{FF2B5EF4-FFF2-40B4-BE49-F238E27FC236}">
                <a16:creationId xmlns:a16="http://schemas.microsoft.com/office/drawing/2014/main" id="{8EC4641A-E696-028F-E874-0BA84536887F}"/>
              </a:ext>
            </a:extLst>
          </p:cNvPr>
          <p:cNvPicPr>
            <a:picLocks noChangeAspect="1"/>
          </p:cNvPicPr>
          <p:nvPr/>
        </p:nvPicPr>
        <p:blipFill>
          <a:blip r:embed="rId3"/>
          <a:stretch>
            <a:fillRect/>
          </a:stretch>
        </p:blipFill>
        <p:spPr>
          <a:xfrm>
            <a:off x="6706772" y="1525434"/>
            <a:ext cx="3199228" cy="3199228"/>
          </a:xfrm>
          <a:prstGeom prst="rect">
            <a:avLst/>
          </a:prstGeom>
        </p:spPr>
      </p:pic>
    </p:spTree>
    <p:extLst>
      <p:ext uri="{BB962C8B-B14F-4D97-AF65-F5344CB8AC3E}">
        <p14:creationId xmlns:p14="http://schemas.microsoft.com/office/powerpoint/2010/main" val="32535219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4"/>
          <p:cNvSpPr>
            <a:spLocks noGrp="1" noChangeArrowheads="1"/>
          </p:cNvSpPr>
          <p:nvPr>
            <p:ph type="ctrTitle"/>
          </p:nvPr>
        </p:nvSpPr>
        <p:spPr bwMode="auto">
          <a:extLst>
            <a:ext uri="{91240B29-F687-4F45-9708-019B960494DF}">
              <a14:hiddenLine xmlns:a14="http://schemas.microsoft.com/office/drawing/2010/main" w="9525">
                <a:solidFill>
                  <a:srgbClr val="000000"/>
                </a:solidFill>
                <a:miter lim="800000"/>
                <a:headEnd/>
                <a:tailEnd/>
              </a14:hiddenLine>
            </a:ext>
          </a:extLst>
        </p:spPr>
        <p:txBody>
          <a:bodyPr vert="horz" wrap="square" lIns="640080" tIns="274320" rIns="91440" bIns="91440" numCol="1" anchor="t" anchorCtr="0" compatLnSpc="1">
            <a:prstTxWarp prst="textNoShape">
              <a:avLst/>
            </a:prstTxWarp>
          </a:bodyPr>
          <a:lstStyle/>
          <a:p>
            <a:r>
              <a:rPr lang="en-US" altLang="en-US" dirty="0"/>
              <a:t>Cybersecurity Advisor Program</a:t>
            </a:r>
          </a:p>
        </p:txBody>
      </p:sp>
      <p:sp>
        <p:nvSpPr>
          <p:cNvPr id="7" name="Content Placeholder 5">
            <a:extLst>
              <a:ext uri="{FF2B5EF4-FFF2-40B4-BE49-F238E27FC236}">
                <a16:creationId xmlns:a16="http://schemas.microsoft.com/office/drawing/2014/main" id="{CDF4934C-F358-44B0-A949-9B4D04A41E69}"/>
              </a:ext>
            </a:extLst>
          </p:cNvPr>
          <p:cNvSpPr txBox="1">
            <a:spLocks noChangeArrowheads="1"/>
          </p:cNvSpPr>
          <p:nvPr/>
        </p:nvSpPr>
        <p:spPr bwMode="auto">
          <a:xfrm>
            <a:off x="1946910" y="1600200"/>
            <a:ext cx="8187690" cy="419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3363" indent="-233363" algn="l" rtl="0" eaLnBrk="0" fontAlgn="base" hangingPunct="0">
              <a:spcBef>
                <a:spcPct val="60000"/>
              </a:spcBef>
              <a:spcAft>
                <a:spcPct val="0"/>
              </a:spcAft>
              <a:buClr>
                <a:srgbClr val="333333"/>
              </a:buClr>
              <a:buFont typeface="Wingdings" panose="05000000000000000000" pitchFamily="2" charset="2"/>
              <a:buChar char="§"/>
              <a:defRPr sz="2400" baseline="0">
                <a:solidFill>
                  <a:srgbClr val="333333"/>
                </a:solidFill>
                <a:latin typeface="+mn-lt"/>
                <a:ea typeface="+mn-ea"/>
                <a:cs typeface="+mn-cs"/>
              </a:defRPr>
            </a:lvl1pPr>
            <a:lvl2pPr marL="571500" indent="-223838" algn="l" rtl="0" eaLnBrk="0" fontAlgn="base" hangingPunct="0">
              <a:spcBef>
                <a:spcPct val="30000"/>
              </a:spcBef>
              <a:spcAft>
                <a:spcPct val="0"/>
              </a:spcAft>
              <a:buClr>
                <a:srgbClr val="333333"/>
              </a:buClr>
              <a:buFont typeface="Wingdings" panose="05000000000000000000" pitchFamily="2" charset="2"/>
              <a:buChar char="§"/>
              <a:defRPr sz="2200" baseline="0">
                <a:solidFill>
                  <a:srgbClr val="333333"/>
                </a:solidFill>
                <a:latin typeface="+mn-lt"/>
              </a:defRPr>
            </a:lvl2pPr>
            <a:lvl3pPr marL="909638" indent="-222250" algn="l" rtl="0" eaLnBrk="0" fontAlgn="base" hangingPunct="0">
              <a:spcBef>
                <a:spcPct val="30000"/>
              </a:spcBef>
              <a:spcAft>
                <a:spcPct val="0"/>
              </a:spcAft>
              <a:buClr>
                <a:srgbClr val="333333"/>
              </a:buClr>
              <a:buFont typeface="Wingdings" panose="05000000000000000000" pitchFamily="2" charset="2"/>
              <a:buChar char="§"/>
              <a:defRPr sz="2000" baseline="0">
                <a:solidFill>
                  <a:srgbClr val="333333"/>
                </a:solidFill>
                <a:latin typeface="+mn-lt"/>
              </a:defRPr>
            </a:lvl3pPr>
            <a:lvl4pPr marL="1258888" indent="-231775" algn="l" rtl="0" eaLnBrk="0" fontAlgn="base" hangingPunct="0">
              <a:spcBef>
                <a:spcPct val="30000"/>
              </a:spcBef>
              <a:spcAft>
                <a:spcPct val="0"/>
              </a:spcAft>
              <a:buClr>
                <a:srgbClr val="333333"/>
              </a:buClr>
              <a:buFont typeface="Wingdings" panose="05000000000000000000" pitchFamily="2" charset="2"/>
              <a:buChar char="§"/>
              <a:defRPr sz="1800" baseline="0">
                <a:solidFill>
                  <a:srgbClr val="333333"/>
                </a:solidFill>
                <a:latin typeface="+mn-lt"/>
              </a:defRPr>
            </a:lvl4pPr>
            <a:lvl5pPr marL="1598613" indent="-222250" algn="l" rtl="0" eaLnBrk="0" fontAlgn="base" hangingPunct="0">
              <a:spcBef>
                <a:spcPct val="30000"/>
              </a:spcBef>
              <a:spcAft>
                <a:spcPct val="0"/>
              </a:spcAft>
              <a:buClr>
                <a:srgbClr val="333333"/>
              </a:buClr>
              <a:buFont typeface="Wingdings" panose="05000000000000000000" pitchFamily="2" charset="2"/>
              <a:buChar char="§"/>
              <a:defRPr sz="1600" baseline="0">
                <a:solidFill>
                  <a:srgbClr val="333333"/>
                </a:solidFill>
                <a:latin typeface="+mn-lt"/>
              </a:defRPr>
            </a:lvl5pPr>
            <a:lvl6pPr marL="20558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6pPr>
            <a:lvl7pPr marL="25130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7pPr>
            <a:lvl8pPr marL="29702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8pPr>
            <a:lvl9pPr marL="34274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9pPr>
          </a:lstStyle>
          <a:p>
            <a:pPr>
              <a:spcBef>
                <a:spcPts val="0"/>
              </a:spcBef>
              <a:spcAft>
                <a:spcPts val="1200"/>
              </a:spcAft>
              <a:buClr>
                <a:srgbClr val="002060"/>
              </a:buClr>
              <a:defRPr/>
            </a:pPr>
            <a:r>
              <a:rPr lang="en-US" altLang="en-US" sz="2200" kern="0" dirty="0">
                <a:solidFill>
                  <a:schemeClr val="accent4">
                    <a:lumMod val="10000"/>
                  </a:schemeClr>
                </a:solidFill>
                <a:latin typeface="Arial"/>
              </a:rPr>
              <a:t>Cybersecurity Advisors (CSA) help prepare and protect against cybersecurity threats</a:t>
            </a:r>
          </a:p>
          <a:p>
            <a:pPr lvl="1">
              <a:spcBef>
                <a:spcPts val="0"/>
              </a:spcBef>
              <a:spcAft>
                <a:spcPts val="1200"/>
              </a:spcAft>
              <a:buClr>
                <a:srgbClr val="002060"/>
              </a:buClr>
              <a:buFont typeface="Arial" panose="020B0604020202020204" pitchFamily="34" charset="0"/>
              <a:buChar char="•"/>
              <a:defRPr/>
            </a:pPr>
            <a:r>
              <a:rPr lang="en-US" altLang="en-US" sz="2000" b="1" kern="0" dirty="0">
                <a:solidFill>
                  <a:schemeClr val="accent4">
                    <a:lumMod val="10000"/>
                  </a:schemeClr>
                </a:solidFill>
                <a:latin typeface="Arial"/>
              </a:rPr>
              <a:t>Assess: </a:t>
            </a:r>
            <a:r>
              <a:rPr lang="en-US" altLang="en-US" sz="2000" kern="0" dirty="0">
                <a:solidFill>
                  <a:schemeClr val="accent4">
                    <a:lumMod val="10000"/>
                  </a:schemeClr>
                </a:solidFill>
                <a:latin typeface="Arial"/>
              </a:rPr>
              <a:t>Evaluate critical infrastructure cyber risk</a:t>
            </a:r>
          </a:p>
          <a:p>
            <a:pPr lvl="1">
              <a:spcBef>
                <a:spcPts val="0"/>
              </a:spcBef>
              <a:spcAft>
                <a:spcPts val="1200"/>
              </a:spcAft>
              <a:buClr>
                <a:srgbClr val="002060"/>
              </a:buClr>
              <a:buFont typeface="Arial" panose="020B0604020202020204" pitchFamily="34" charset="0"/>
              <a:buChar char="•"/>
              <a:defRPr/>
            </a:pPr>
            <a:r>
              <a:rPr lang="en-US" altLang="en-US" sz="2000" b="1" kern="0" dirty="0">
                <a:solidFill>
                  <a:schemeClr val="accent4">
                    <a:lumMod val="10000"/>
                  </a:schemeClr>
                </a:solidFill>
                <a:latin typeface="Arial"/>
              </a:rPr>
              <a:t>Promote:</a:t>
            </a:r>
            <a:r>
              <a:rPr lang="en-US" altLang="en-US" sz="2000" kern="0" dirty="0">
                <a:solidFill>
                  <a:schemeClr val="accent4">
                    <a:lumMod val="10000"/>
                  </a:schemeClr>
                </a:solidFill>
                <a:latin typeface="Arial"/>
              </a:rPr>
              <a:t> Encourage best practices and risk mitigation strategies</a:t>
            </a:r>
          </a:p>
          <a:p>
            <a:pPr lvl="1">
              <a:spcBef>
                <a:spcPts val="0"/>
              </a:spcBef>
              <a:spcAft>
                <a:spcPts val="1200"/>
              </a:spcAft>
              <a:buClr>
                <a:srgbClr val="002060"/>
              </a:buClr>
              <a:buFont typeface="Arial" panose="020B0604020202020204" pitchFamily="34" charset="0"/>
              <a:buChar char="•"/>
              <a:defRPr/>
            </a:pPr>
            <a:r>
              <a:rPr lang="en-US" altLang="en-US" sz="2000" b="1" kern="0" dirty="0">
                <a:solidFill>
                  <a:schemeClr val="accent4">
                    <a:lumMod val="10000"/>
                  </a:schemeClr>
                </a:solidFill>
                <a:latin typeface="Arial"/>
              </a:rPr>
              <a:t>Build: </a:t>
            </a:r>
            <a:r>
              <a:rPr lang="en-US" altLang="en-US" sz="2000" kern="0" dirty="0">
                <a:solidFill>
                  <a:schemeClr val="accent4">
                    <a:lumMod val="10000"/>
                  </a:schemeClr>
                </a:solidFill>
                <a:latin typeface="Arial"/>
              </a:rPr>
              <a:t>Initiate, develop capacity, and support cyber communities-of-interest and working groups</a:t>
            </a:r>
          </a:p>
          <a:p>
            <a:pPr lvl="1">
              <a:spcBef>
                <a:spcPts val="0"/>
              </a:spcBef>
              <a:spcAft>
                <a:spcPts val="1200"/>
              </a:spcAft>
              <a:buClr>
                <a:srgbClr val="002060"/>
              </a:buClr>
              <a:buFont typeface="Arial" panose="020B0604020202020204" pitchFamily="34" charset="0"/>
              <a:buChar char="•"/>
              <a:defRPr/>
            </a:pPr>
            <a:r>
              <a:rPr lang="en-US" altLang="en-US" sz="2000" b="1" kern="0" dirty="0">
                <a:solidFill>
                  <a:schemeClr val="accent4">
                    <a:lumMod val="10000"/>
                  </a:schemeClr>
                </a:solidFill>
                <a:latin typeface="Arial"/>
              </a:rPr>
              <a:t>Educate: </a:t>
            </a:r>
            <a:r>
              <a:rPr lang="en-US" altLang="en-US" sz="2000" kern="0" dirty="0">
                <a:solidFill>
                  <a:schemeClr val="accent4">
                    <a:lumMod val="10000"/>
                  </a:schemeClr>
                </a:solidFill>
                <a:latin typeface="Arial"/>
              </a:rPr>
              <a:t>Inform and raise awareness</a:t>
            </a:r>
          </a:p>
          <a:p>
            <a:pPr lvl="1">
              <a:spcBef>
                <a:spcPts val="0"/>
              </a:spcBef>
              <a:spcAft>
                <a:spcPts val="1200"/>
              </a:spcAft>
              <a:buClr>
                <a:srgbClr val="002060"/>
              </a:buClr>
              <a:buFont typeface="Arial" panose="020B0604020202020204" pitchFamily="34" charset="0"/>
              <a:buChar char="•"/>
              <a:defRPr/>
            </a:pPr>
            <a:r>
              <a:rPr lang="en-US" altLang="en-US" sz="2000" b="1" kern="0" dirty="0">
                <a:solidFill>
                  <a:schemeClr val="accent4">
                    <a:lumMod val="10000"/>
                  </a:schemeClr>
                </a:solidFill>
                <a:latin typeface="Arial"/>
              </a:rPr>
              <a:t>Listen: </a:t>
            </a:r>
            <a:r>
              <a:rPr lang="en-US" altLang="en-US" sz="2000" kern="0" dirty="0">
                <a:solidFill>
                  <a:schemeClr val="accent4">
                    <a:lumMod val="10000"/>
                  </a:schemeClr>
                </a:solidFill>
                <a:latin typeface="Arial"/>
              </a:rPr>
              <a:t>Collect stakeholder requirements</a:t>
            </a:r>
          </a:p>
          <a:p>
            <a:pPr lvl="1">
              <a:spcBef>
                <a:spcPts val="0"/>
              </a:spcBef>
              <a:spcAft>
                <a:spcPts val="1200"/>
              </a:spcAft>
              <a:buClr>
                <a:srgbClr val="002060"/>
              </a:buClr>
              <a:buFont typeface="Arial" panose="020B0604020202020204" pitchFamily="34" charset="0"/>
              <a:buChar char="•"/>
              <a:defRPr/>
            </a:pPr>
            <a:r>
              <a:rPr lang="en-US" altLang="en-US" sz="2000" b="1" kern="0" dirty="0">
                <a:solidFill>
                  <a:schemeClr val="accent4">
                    <a:lumMod val="10000"/>
                  </a:schemeClr>
                </a:solidFill>
                <a:latin typeface="Arial"/>
              </a:rPr>
              <a:t>Coordinate: </a:t>
            </a:r>
            <a:r>
              <a:rPr lang="en-US" altLang="en-US" sz="2000" kern="0" dirty="0">
                <a:solidFill>
                  <a:schemeClr val="accent4">
                    <a:lumMod val="10000"/>
                  </a:schemeClr>
                </a:solidFill>
                <a:latin typeface="Arial"/>
              </a:rPr>
              <a:t>Bring together incident support and lessons learned</a:t>
            </a:r>
          </a:p>
          <a:p>
            <a:pPr>
              <a:defRPr/>
            </a:pPr>
            <a:endParaRPr lang="en-US" altLang="en-US" kern="0" dirty="0">
              <a:latin typeface="Arial"/>
            </a:endParaRPr>
          </a:p>
        </p:txBody>
      </p:sp>
    </p:spTree>
    <p:extLst>
      <p:ext uri="{BB962C8B-B14F-4D97-AF65-F5344CB8AC3E}">
        <p14:creationId xmlns:p14="http://schemas.microsoft.com/office/powerpoint/2010/main" val="36128101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4"/>
          <p:cNvSpPr>
            <a:spLocks noGrp="1" noChangeArrowheads="1"/>
          </p:cNvSpPr>
          <p:nvPr>
            <p:ph type="ctrTitle"/>
          </p:nvPr>
        </p:nvSpPr>
        <p:spPr bwMode="auto">
          <a:extLst>
            <a:ext uri="{91240B29-F687-4F45-9708-019B960494DF}">
              <a14:hiddenLine xmlns:a14="http://schemas.microsoft.com/office/drawing/2010/main" w="9525">
                <a:solidFill>
                  <a:srgbClr val="000000"/>
                </a:solidFill>
                <a:miter lim="800000"/>
                <a:headEnd/>
                <a:tailEnd/>
              </a14:hiddenLine>
            </a:ext>
          </a:extLst>
        </p:spPr>
        <p:txBody>
          <a:bodyPr vert="horz" wrap="square" lIns="640080" tIns="274320" rIns="91440" bIns="91440" numCol="1" anchor="t" anchorCtr="0" compatLnSpc="1">
            <a:prstTxWarp prst="textNoShape">
              <a:avLst/>
            </a:prstTxWarp>
          </a:bodyPr>
          <a:lstStyle/>
          <a:p>
            <a:r>
              <a:rPr lang="en-US" altLang="en-US" dirty="0"/>
              <a:t>Cybersecurity Assessments</a:t>
            </a:r>
          </a:p>
        </p:txBody>
      </p:sp>
      <p:sp>
        <p:nvSpPr>
          <p:cNvPr id="17410" name="Content Placeholder 5"/>
          <p:cNvSpPr>
            <a:spLocks noGrp="1" noChangeArrowheads="1"/>
          </p:cNvSpPr>
          <p:nvPr>
            <p:ph idx="1"/>
          </p:nvPr>
        </p:nvSpPr>
        <p:spPr bwMode="auto">
          <a:xfrm>
            <a:off x="1943100" y="1428632"/>
            <a:ext cx="8321675" cy="451496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
                <a:srgbClr val="002060"/>
              </a:buClr>
            </a:pPr>
            <a:r>
              <a:rPr lang="en-US" altLang="en-US" sz="2000" dirty="0">
                <a:solidFill>
                  <a:schemeClr val="accent4">
                    <a:lumMod val="10000"/>
                  </a:schemeClr>
                </a:solidFill>
              </a:rPr>
              <a:t>Cyber Resilience Review (Strategic)</a:t>
            </a:r>
          </a:p>
          <a:p>
            <a:pPr>
              <a:buClr>
                <a:srgbClr val="002060"/>
              </a:buClr>
            </a:pPr>
            <a:r>
              <a:rPr lang="en-US" altLang="en-US" sz="2000" dirty="0">
                <a:solidFill>
                  <a:schemeClr val="accent4">
                    <a:lumMod val="10000"/>
                  </a:schemeClr>
                </a:solidFill>
              </a:rPr>
              <a:t>External Dependencies Management (Strategic)</a:t>
            </a:r>
          </a:p>
          <a:p>
            <a:pPr>
              <a:buClr>
                <a:srgbClr val="002060"/>
              </a:buClr>
            </a:pPr>
            <a:r>
              <a:rPr lang="en-US" altLang="en-US" sz="2000" dirty="0">
                <a:solidFill>
                  <a:schemeClr val="accent4">
                    <a:lumMod val="10000"/>
                  </a:schemeClr>
                </a:solidFill>
              </a:rPr>
              <a:t>Cyber Infrastructure Survey (Strategic)</a:t>
            </a:r>
          </a:p>
          <a:p>
            <a:pPr>
              <a:buClr>
                <a:srgbClr val="002060"/>
              </a:buClr>
            </a:pPr>
            <a:r>
              <a:rPr lang="en-US" altLang="en-US" sz="2000" dirty="0">
                <a:solidFill>
                  <a:schemeClr val="accent4">
                    <a:lumMod val="10000"/>
                  </a:schemeClr>
                </a:solidFill>
              </a:rPr>
              <a:t>Cybersecurity Evaluations Tool Strategic (Standards)</a:t>
            </a:r>
          </a:p>
          <a:p>
            <a:pPr>
              <a:buClr>
                <a:srgbClr val="002060"/>
              </a:buClr>
            </a:pPr>
            <a:r>
              <a:rPr lang="en-US" altLang="en-US" sz="2000" dirty="0">
                <a:solidFill>
                  <a:schemeClr val="accent4">
                    <a:lumMod val="10000"/>
                  </a:schemeClr>
                </a:solidFill>
              </a:rPr>
              <a:t>Phishing Campaign Assessment (EVERYONE)</a:t>
            </a:r>
          </a:p>
          <a:p>
            <a:pPr>
              <a:buClr>
                <a:srgbClr val="002060"/>
              </a:buClr>
            </a:pPr>
            <a:r>
              <a:rPr lang="en-US" altLang="en-US" sz="2000" dirty="0">
                <a:solidFill>
                  <a:schemeClr val="accent4">
                    <a:lumMod val="10000"/>
                  </a:schemeClr>
                </a:solidFill>
              </a:rPr>
              <a:t>Validated Architecture Design Review (Technical)</a:t>
            </a:r>
          </a:p>
          <a:p>
            <a:pPr>
              <a:buClr>
                <a:srgbClr val="002060"/>
              </a:buClr>
            </a:pPr>
            <a:r>
              <a:rPr lang="en-US" altLang="en-US" sz="2000" dirty="0">
                <a:solidFill>
                  <a:schemeClr val="accent4">
                    <a:lumMod val="10000"/>
                  </a:schemeClr>
                </a:solidFill>
              </a:rPr>
              <a:t>Vulnerability Scanning / Hygiene (Technical)</a:t>
            </a:r>
          </a:p>
          <a:p>
            <a:pPr>
              <a:buClr>
                <a:srgbClr val="002060"/>
              </a:buClr>
            </a:pPr>
            <a:r>
              <a:rPr lang="en-US" altLang="en-US" sz="2000" dirty="0">
                <a:solidFill>
                  <a:schemeClr val="accent4">
                    <a:lumMod val="10000"/>
                  </a:schemeClr>
                </a:solidFill>
              </a:rPr>
              <a:t>Remote Penetration Test (Technical)</a:t>
            </a:r>
          </a:p>
          <a:p>
            <a:pPr>
              <a:buClr>
                <a:srgbClr val="002060"/>
              </a:buClr>
            </a:pPr>
            <a:r>
              <a:rPr lang="en-US" altLang="en-US" sz="2000" dirty="0">
                <a:solidFill>
                  <a:schemeClr val="accent4">
                    <a:lumMod val="10000"/>
                  </a:schemeClr>
                </a:solidFill>
              </a:rPr>
              <a:t>Risk and Vulnerability Assessment (Technical)</a:t>
            </a:r>
          </a:p>
        </p:txBody>
      </p:sp>
      <p:pic>
        <p:nvPicPr>
          <p:cNvPr id="9" name="Picture 8">
            <a:extLst>
              <a:ext uri="{FF2B5EF4-FFF2-40B4-BE49-F238E27FC236}">
                <a16:creationId xmlns:a16="http://schemas.microsoft.com/office/drawing/2014/main" id="{2986B817-C80F-46AF-896F-6F7F4D53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1" y="1258407"/>
            <a:ext cx="2526361" cy="4797112"/>
          </a:xfrm>
          <a:prstGeom prst="rect">
            <a:avLst/>
          </a:prstGeom>
        </p:spPr>
      </p:pic>
    </p:spTree>
    <p:extLst>
      <p:ext uri="{BB962C8B-B14F-4D97-AF65-F5344CB8AC3E}">
        <p14:creationId xmlns:p14="http://schemas.microsoft.com/office/powerpoint/2010/main" val="2133564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C2DD8C19-67DD-46B3-89C8-33FA1933ACCA}"/>
              </a:ext>
            </a:extLst>
          </p:cNvPr>
          <p:cNvSpPr/>
          <p:nvPr/>
        </p:nvSpPr>
        <p:spPr bwMode="auto">
          <a:xfrm>
            <a:off x="1304931" y="5753099"/>
            <a:ext cx="3638543" cy="835659"/>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atin typeface="Arial" charset="0"/>
            </a:endParaRPr>
          </a:p>
        </p:txBody>
      </p:sp>
      <p:sp>
        <p:nvSpPr>
          <p:cNvPr id="2" name="Title 1">
            <a:extLst>
              <a:ext uri="{FF2B5EF4-FFF2-40B4-BE49-F238E27FC236}">
                <a16:creationId xmlns:a16="http://schemas.microsoft.com/office/drawing/2014/main" id="{4D06BD5F-7C09-4517-9F09-1A5E6EB14651}"/>
              </a:ext>
            </a:extLst>
          </p:cNvPr>
          <p:cNvSpPr>
            <a:spLocks noGrp="1"/>
          </p:cNvSpPr>
          <p:nvPr>
            <p:ph type="ctrTitle"/>
          </p:nvPr>
        </p:nvSpPr>
        <p:spPr/>
        <p:txBody>
          <a:bodyPr/>
          <a:lstStyle/>
          <a:p>
            <a:r>
              <a:rPr lang="en-US" sz="3600"/>
              <a:t>Industries with Dangerous Chemicals</a:t>
            </a:r>
          </a:p>
        </p:txBody>
      </p:sp>
      <p:sp>
        <p:nvSpPr>
          <p:cNvPr id="3" name="Slide Number Placeholder 2">
            <a:extLst>
              <a:ext uri="{FF2B5EF4-FFF2-40B4-BE49-F238E27FC236}">
                <a16:creationId xmlns:a16="http://schemas.microsoft.com/office/drawing/2014/main" id="{4B86FDB6-A782-481D-8A8C-AE8E49403006}"/>
              </a:ext>
            </a:extLst>
          </p:cNvPr>
          <p:cNvSpPr>
            <a:spLocks noGrp="1"/>
          </p:cNvSpPr>
          <p:nvPr>
            <p:ph type="sldNum" sz="quarter" idx="10"/>
          </p:nvPr>
        </p:nvSpPr>
        <p:spPr/>
        <p:txBody>
          <a:bodyPr/>
          <a:lstStyle/>
          <a:p>
            <a:pPr>
              <a:defRPr/>
            </a:pPr>
            <a:fld id="{92DA1020-C785-0A4B-99D6-E80BD29020BD}" type="slidenum">
              <a:rPr lang="en-US" altLang="en-US" smtClean="0"/>
              <a:pPr>
                <a:defRPr/>
              </a:pPr>
              <a:t>4</a:t>
            </a:fld>
            <a:endParaRPr lang="en-US" altLang="en-US"/>
          </a:p>
        </p:txBody>
      </p:sp>
      <p:cxnSp>
        <p:nvCxnSpPr>
          <p:cNvPr id="5" name="Straight Connector 4">
            <a:extLst>
              <a:ext uri="{FF2B5EF4-FFF2-40B4-BE49-F238E27FC236}">
                <a16:creationId xmlns:a16="http://schemas.microsoft.com/office/drawing/2014/main" id="{55A86DB2-6E85-435E-AD4C-677B1E4A1C6E}"/>
              </a:ext>
            </a:extLst>
          </p:cNvPr>
          <p:cNvCxnSpPr>
            <a:cxnSpLocks/>
          </p:cNvCxnSpPr>
          <p:nvPr/>
        </p:nvCxnSpPr>
        <p:spPr bwMode="auto">
          <a:xfrm>
            <a:off x="1440180" y="2773880"/>
            <a:ext cx="9075420" cy="0"/>
          </a:xfrm>
          <a:prstGeom prst="line">
            <a:avLst/>
          </a:prstGeom>
          <a:solidFill>
            <a:schemeClr val="accent1"/>
          </a:solidFill>
          <a:ln w="19050" cap="flat" cmpd="sng" algn="ctr">
            <a:solidFill>
              <a:srgbClr val="005288"/>
            </a:solidFill>
            <a:prstDash val="sysDot"/>
            <a:round/>
            <a:headEnd type="none" w="med" len="med"/>
            <a:tailEnd type="none" w="med" len="med"/>
          </a:ln>
          <a:effectLst/>
        </p:spPr>
      </p:cxnSp>
      <p:cxnSp>
        <p:nvCxnSpPr>
          <p:cNvPr id="7" name="Straight Connector 6">
            <a:extLst>
              <a:ext uri="{FF2B5EF4-FFF2-40B4-BE49-F238E27FC236}">
                <a16:creationId xmlns:a16="http://schemas.microsoft.com/office/drawing/2014/main" id="{F9002FE2-1F8C-4A65-9A56-4658E55B99E5}"/>
              </a:ext>
            </a:extLst>
          </p:cNvPr>
          <p:cNvCxnSpPr>
            <a:cxnSpLocks/>
          </p:cNvCxnSpPr>
          <p:nvPr/>
        </p:nvCxnSpPr>
        <p:spPr bwMode="auto">
          <a:xfrm>
            <a:off x="1440180" y="4442660"/>
            <a:ext cx="9075420" cy="0"/>
          </a:xfrm>
          <a:prstGeom prst="line">
            <a:avLst/>
          </a:prstGeom>
          <a:solidFill>
            <a:schemeClr val="accent1"/>
          </a:solidFill>
          <a:ln w="19050" cap="flat" cmpd="sng" algn="ctr">
            <a:solidFill>
              <a:srgbClr val="005288"/>
            </a:solidFill>
            <a:prstDash val="sysDot"/>
            <a:round/>
            <a:headEnd type="none" w="med" len="med"/>
            <a:tailEnd type="none" w="med" len="med"/>
          </a:ln>
          <a:effectLst/>
        </p:spPr>
      </p:cxnSp>
      <p:cxnSp>
        <p:nvCxnSpPr>
          <p:cNvPr id="9" name="Straight Connector 8">
            <a:extLst>
              <a:ext uri="{FF2B5EF4-FFF2-40B4-BE49-F238E27FC236}">
                <a16:creationId xmlns:a16="http://schemas.microsoft.com/office/drawing/2014/main" id="{56B4CF52-06FE-4E95-B2E8-CACFD1AAACE0}"/>
              </a:ext>
            </a:extLst>
          </p:cNvPr>
          <p:cNvCxnSpPr>
            <a:cxnSpLocks/>
          </p:cNvCxnSpPr>
          <p:nvPr/>
        </p:nvCxnSpPr>
        <p:spPr bwMode="auto">
          <a:xfrm>
            <a:off x="3276600" y="1303220"/>
            <a:ext cx="0" cy="4718889"/>
          </a:xfrm>
          <a:prstGeom prst="line">
            <a:avLst/>
          </a:prstGeom>
          <a:solidFill>
            <a:schemeClr val="accent1"/>
          </a:solidFill>
          <a:ln w="19050" cap="flat" cmpd="sng" algn="ctr">
            <a:solidFill>
              <a:srgbClr val="005288"/>
            </a:solidFill>
            <a:prstDash val="sysDot"/>
            <a:round/>
            <a:headEnd type="none" w="med" len="med"/>
            <a:tailEnd type="none" w="med" len="med"/>
          </a:ln>
          <a:effectLst/>
        </p:spPr>
      </p:cxnSp>
      <p:cxnSp>
        <p:nvCxnSpPr>
          <p:cNvPr id="12" name="Straight Connector 11">
            <a:extLst>
              <a:ext uri="{FF2B5EF4-FFF2-40B4-BE49-F238E27FC236}">
                <a16:creationId xmlns:a16="http://schemas.microsoft.com/office/drawing/2014/main" id="{66FAD14F-2D7F-4214-960C-892AA141B324}"/>
              </a:ext>
            </a:extLst>
          </p:cNvPr>
          <p:cNvCxnSpPr>
            <a:cxnSpLocks/>
          </p:cNvCxnSpPr>
          <p:nvPr/>
        </p:nvCxnSpPr>
        <p:spPr bwMode="auto">
          <a:xfrm>
            <a:off x="5029200" y="1303220"/>
            <a:ext cx="0" cy="4718889"/>
          </a:xfrm>
          <a:prstGeom prst="line">
            <a:avLst/>
          </a:prstGeom>
          <a:solidFill>
            <a:schemeClr val="accent1"/>
          </a:solidFill>
          <a:ln w="19050" cap="flat" cmpd="sng" algn="ctr">
            <a:solidFill>
              <a:srgbClr val="005288"/>
            </a:solidFill>
            <a:prstDash val="sysDot"/>
            <a:round/>
            <a:headEnd type="none" w="med" len="med"/>
            <a:tailEnd type="none" w="med" len="med"/>
          </a:ln>
          <a:effectLst/>
        </p:spPr>
      </p:cxnSp>
      <p:cxnSp>
        <p:nvCxnSpPr>
          <p:cNvPr id="13" name="Straight Connector 12">
            <a:extLst>
              <a:ext uri="{FF2B5EF4-FFF2-40B4-BE49-F238E27FC236}">
                <a16:creationId xmlns:a16="http://schemas.microsoft.com/office/drawing/2014/main" id="{C7D9DD11-0BD1-4BEC-A728-53D9DE2B41EF}"/>
              </a:ext>
            </a:extLst>
          </p:cNvPr>
          <p:cNvCxnSpPr>
            <a:cxnSpLocks/>
          </p:cNvCxnSpPr>
          <p:nvPr/>
        </p:nvCxnSpPr>
        <p:spPr bwMode="auto">
          <a:xfrm>
            <a:off x="6789420" y="1303220"/>
            <a:ext cx="0" cy="4718889"/>
          </a:xfrm>
          <a:prstGeom prst="line">
            <a:avLst/>
          </a:prstGeom>
          <a:solidFill>
            <a:schemeClr val="accent1"/>
          </a:solidFill>
          <a:ln w="19050" cap="flat" cmpd="sng" algn="ctr">
            <a:solidFill>
              <a:srgbClr val="005288"/>
            </a:solidFill>
            <a:prstDash val="sysDot"/>
            <a:round/>
            <a:headEnd type="none" w="med" len="med"/>
            <a:tailEnd type="none" w="med" len="med"/>
          </a:ln>
          <a:effectLst/>
        </p:spPr>
      </p:cxnSp>
      <p:cxnSp>
        <p:nvCxnSpPr>
          <p:cNvPr id="14" name="Straight Connector 13">
            <a:extLst>
              <a:ext uri="{FF2B5EF4-FFF2-40B4-BE49-F238E27FC236}">
                <a16:creationId xmlns:a16="http://schemas.microsoft.com/office/drawing/2014/main" id="{1F5D3D75-770C-44FD-B6D1-7612F05CAA9B}"/>
              </a:ext>
            </a:extLst>
          </p:cNvPr>
          <p:cNvCxnSpPr>
            <a:cxnSpLocks/>
          </p:cNvCxnSpPr>
          <p:nvPr/>
        </p:nvCxnSpPr>
        <p:spPr bwMode="auto">
          <a:xfrm>
            <a:off x="8595360" y="1303220"/>
            <a:ext cx="0" cy="4718889"/>
          </a:xfrm>
          <a:prstGeom prst="line">
            <a:avLst/>
          </a:prstGeom>
          <a:solidFill>
            <a:schemeClr val="accent1"/>
          </a:solidFill>
          <a:ln w="19050" cap="flat" cmpd="sng" algn="ctr">
            <a:solidFill>
              <a:srgbClr val="005288"/>
            </a:solidFill>
            <a:prstDash val="sysDot"/>
            <a:round/>
            <a:headEnd type="none" w="med" len="med"/>
            <a:tailEnd type="none" w="med" len="med"/>
          </a:ln>
          <a:effectLst/>
        </p:spPr>
      </p:cxnSp>
      <p:cxnSp>
        <p:nvCxnSpPr>
          <p:cNvPr id="17" name="Straight Connector 16">
            <a:extLst>
              <a:ext uri="{FF2B5EF4-FFF2-40B4-BE49-F238E27FC236}">
                <a16:creationId xmlns:a16="http://schemas.microsoft.com/office/drawing/2014/main" id="{B1CBE3F0-B279-4288-8656-F43C8E2BD19B}"/>
              </a:ext>
            </a:extLst>
          </p:cNvPr>
          <p:cNvCxnSpPr>
            <a:cxnSpLocks/>
          </p:cNvCxnSpPr>
          <p:nvPr/>
        </p:nvCxnSpPr>
        <p:spPr bwMode="auto">
          <a:xfrm>
            <a:off x="10416540" y="1303220"/>
            <a:ext cx="0" cy="4718889"/>
          </a:xfrm>
          <a:prstGeom prst="line">
            <a:avLst/>
          </a:prstGeom>
          <a:solidFill>
            <a:schemeClr val="accent1"/>
          </a:solidFill>
          <a:ln w="19050" cap="flat" cmpd="sng" algn="ctr">
            <a:solidFill>
              <a:srgbClr val="005288"/>
            </a:solidFill>
            <a:prstDash val="sysDot"/>
            <a:round/>
            <a:headEnd type="none" w="med" len="med"/>
            <a:tailEnd type="none" w="med" len="med"/>
          </a:ln>
          <a:effectLst/>
        </p:spPr>
      </p:cxnSp>
      <p:cxnSp>
        <p:nvCxnSpPr>
          <p:cNvPr id="22" name="Straight Connector 21">
            <a:extLst>
              <a:ext uri="{FF2B5EF4-FFF2-40B4-BE49-F238E27FC236}">
                <a16:creationId xmlns:a16="http://schemas.microsoft.com/office/drawing/2014/main" id="{015B7E6F-4C77-402E-A3DF-A44620B335B8}"/>
              </a:ext>
            </a:extLst>
          </p:cNvPr>
          <p:cNvCxnSpPr>
            <a:cxnSpLocks/>
          </p:cNvCxnSpPr>
          <p:nvPr/>
        </p:nvCxnSpPr>
        <p:spPr bwMode="auto">
          <a:xfrm>
            <a:off x="1565910" y="1307030"/>
            <a:ext cx="0" cy="4715079"/>
          </a:xfrm>
          <a:prstGeom prst="line">
            <a:avLst/>
          </a:prstGeom>
          <a:solidFill>
            <a:schemeClr val="accent1"/>
          </a:solidFill>
          <a:ln w="19050" cap="flat" cmpd="sng" algn="ctr">
            <a:solidFill>
              <a:srgbClr val="005288"/>
            </a:solidFill>
            <a:prstDash val="sysDot"/>
            <a:round/>
            <a:headEnd type="none" w="med" len="med"/>
            <a:tailEnd type="none" w="med" len="med"/>
          </a:ln>
          <a:effectLst/>
        </p:spPr>
      </p:cxnSp>
      <p:pic>
        <p:nvPicPr>
          <p:cNvPr id="28" name="Graphic 27" descr="Schoolhouse">
            <a:extLst>
              <a:ext uri="{FF2B5EF4-FFF2-40B4-BE49-F238E27FC236}">
                <a16:creationId xmlns:a16="http://schemas.microsoft.com/office/drawing/2014/main" id="{3241C19A-2EA6-4D39-9FE3-896F77B53F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33580" y="1341539"/>
            <a:ext cx="914400" cy="914400"/>
          </a:xfrm>
          <a:prstGeom prst="rect">
            <a:avLst/>
          </a:prstGeom>
        </p:spPr>
      </p:pic>
      <p:sp>
        <p:nvSpPr>
          <p:cNvPr id="29" name="TextBox 28">
            <a:extLst>
              <a:ext uri="{FF2B5EF4-FFF2-40B4-BE49-F238E27FC236}">
                <a16:creationId xmlns:a16="http://schemas.microsoft.com/office/drawing/2014/main" id="{548FF224-E3BE-4884-9259-3FFEC139379D}"/>
              </a:ext>
            </a:extLst>
          </p:cNvPr>
          <p:cNvSpPr txBox="1"/>
          <p:nvPr/>
        </p:nvSpPr>
        <p:spPr>
          <a:xfrm>
            <a:off x="1664504" y="2129619"/>
            <a:ext cx="1485898" cy="584775"/>
          </a:xfrm>
          <a:prstGeom prst="rect">
            <a:avLst/>
          </a:prstGeom>
          <a:noFill/>
        </p:spPr>
        <p:txBody>
          <a:bodyPr wrap="square" rtlCol="0">
            <a:spAutoFit/>
          </a:bodyPr>
          <a:lstStyle/>
          <a:p>
            <a:pPr algn="ctr"/>
            <a:r>
              <a:rPr lang="en-US" sz="1600">
                <a:solidFill>
                  <a:srgbClr val="005288"/>
                </a:solidFill>
              </a:rPr>
              <a:t>Colleges and Universities</a:t>
            </a:r>
          </a:p>
        </p:txBody>
      </p:sp>
      <p:pic>
        <p:nvPicPr>
          <p:cNvPr id="31" name="Graphic 30" descr="Fish">
            <a:extLst>
              <a:ext uri="{FF2B5EF4-FFF2-40B4-BE49-F238E27FC236}">
                <a16:creationId xmlns:a16="http://schemas.microsoft.com/office/drawing/2014/main" id="{26A95A47-0718-40DD-B532-B28B28B272F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34968" y="1341539"/>
            <a:ext cx="914400" cy="914400"/>
          </a:xfrm>
          <a:prstGeom prst="rect">
            <a:avLst/>
          </a:prstGeom>
        </p:spPr>
      </p:pic>
      <p:sp>
        <p:nvSpPr>
          <p:cNvPr id="32" name="TextBox 31">
            <a:extLst>
              <a:ext uri="{FF2B5EF4-FFF2-40B4-BE49-F238E27FC236}">
                <a16:creationId xmlns:a16="http://schemas.microsoft.com/office/drawing/2014/main" id="{BB1AB7A7-BF1C-4971-93F6-3B6895ACB0AE}"/>
              </a:ext>
            </a:extLst>
          </p:cNvPr>
          <p:cNvSpPr txBox="1"/>
          <p:nvPr/>
        </p:nvSpPr>
        <p:spPr>
          <a:xfrm>
            <a:off x="5149219" y="2128363"/>
            <a:ext cx="1485898" cy="584775"/>
          </a:xfrm>
          <a:prstGeom prst="rect">
            <a:avLst/>
          </a:prstGeom>
          <a:noFill/>
        </p:spPr>
        <p:txBody>
          <a:bodyPr wrap="square" rtlCol="0">
            <a:spAutoFit/>
          </a:bodyPr>
          <a:lstStyle/>
          <a:p>
            <a:pPr algn="ctr"/>
            <a:r>
              <a:rPr lang="en-US" sz="1600">
                <a:solidFill>
                  <a:srgbClr val="005288"/>
                </a:solidFill>
              </a:rPr>
              <a:t>Fisheries and Hatcheries</a:t>
            </a:r>
          </a:p>
        </p:txBody>
      </p:sp>
      <p:pic>
        <p:nvPicPr>
          <p:cNvPr id="34" name="Graphic 33" descr="Thermometer">
            <a:extLst>
              <a:ext uri="{FF2B5EF4-FFF2-40B4-BE49-F238E27FC236}">
                <a16:creationId xmlns:a16="http://schemas.microsoft.com/office/drawing/2014/main" id="{A5ADD27B-7AF6-40DE-8FD8-9CA6BD35EEC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9318" y="1408681"/>
            <a:ext cx="705261" cy="705261"/>
          </a:xfrm>
          <a:prstGeom prst="rect">
            <a:avLst/>
          </a:prstGeom>
        </p:spPr>
      </p:pic>
      <p:sp>
        <p:nvSpPr>
          <p:cNvPr id="35" name="TextBox 34">
            <a:extLst>
              <a:ext uri="{FF2B5EF4-FFF2-40B4-BE49-F238E27FC236}">
                <a16:creationId xmlns:a16="http://schemas.microsoft.com/office/drawing/2014/main" id="{52925F4C-D3F9-404E-A8BF-BD3EE9095C5A}"/>
              </a:ext>
            </a:extLst>
          </p:cNvPr>
          <p:cNvSpPr txBox="1"/>
          <p:nvPr/>
        </p:nvSpPr>
        <p:spPr>
          <a:xfrm>
            <a:off x="3383286" y="2113942"/>
            <a:ext cx="1485898" cy="584775"/>
          </a:xfrm>
          <a:prstGeom prst="rect">
            <a:avLst/>
          </a:prstGeom>
          <a:noFill/>
        </p:spPr>
        <p:txBody>
          <a:bodyPr wrap="square" rtlCol="0">
            <a:spAutoFit/>
          </a:bodyPr>
          <a:lstStyle/>
          <a:p>
            <a:pPr algn="ctr"/>
            <a:r>
              <a:rPr lang="en-US" sz="1600">
                <a:solidFill>
                  <a:srgbClr val="005288"/>
                </a:solidFill>
              </a:rPr>
              <a:t>Cold Chain/ Refrigeration</a:t>
            </a:r>
          </a:p>
        </p:txBody>
      </p:sp>
      <p:pic>
        <p:nvPicPr>
          <p:cNvPr id="37" name="Graphic 36" descr="High voltage">
            <a:extLst>
              <a:ext uri="{FF2B5EF4-FFF2-40B4-BE49-F238E27FC236}">
                <a16:creationId xmlns:a16="http://schemas.microsoft.com/office/drawing/2014/main" id="{F60E4464-82CE-45D3-95EE-F0663EE2016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40906" y="1408681"/>
            <a:ext cx="800099" cy="800099"/>
          </a:xfrm>
          <a:prstGeom prst="rect">
            <a:avLst/>
          </a:prstGeom>
        </p:spPr>
      </p:pic>
      <p:sp>
        <p:nvSpPr>
          <p:cNvPr id="38" name="TextBox 37">
            <a:extLst>
              <a:ext uri="{FF2B5EF4-FFF2-40B4-BE49-F238E27FC236}">
                <a16:creationId xmlns:a16="http://schemas.microsoft.com/office/drawing/2014/main" id="{867268EC-C508-4705-9080-C463D910E8B0}"/>
              </a:ext>
            </a:extLst>
          </p:cNvPr>
          <p:cNvSpPr txBox="1"/>
          <p:nvPr/>
        </p:nvSpPr>
        <p:spPr>
          <a:xfrm>
            <a:off x="6909440" y="2113942"/>
            <a:ext cx="1485898" cy="584775"/>
          </a:xfrm>
          <a:prstGeom prst="rect">
            <a:avLst/>
          </a:prstGeom>
          <a:noFill/>
        </p:spPr>
        <p:txBody>
          <a:bodyPr wrap="square" rtlCol="0">
            <a:spAutoFit/>
          </a:bodyPr>
          <a:lstStyle/>
          <a:p>
            <a:pPr algn="ctr"/>
            <a:r>
              <a:rPr lang="en-US" sz="1600">
                <a:solidFill>
                  <a:srgbClr val="005288"/>
                </a:solidFill>
              </a:rPr>
              <a:t>Energy Utilities</a:t>
            </a:r>
          </a:p>
        </p:txBody>
      </p:sp>
      <p:pic>
        <p:nvPicPr>
          <p:cNvPr id="40" name="Graphic 39" descr="Farm scene">
            <a:extLst>
              <a:ext uri="{FF2B5EF4-FFF2-40B4-BE49-F238E27FC236}">
                <a16:creationId xmlns:a16="http://schemas.microsoft.com/office/drawing/2014/main" id="{0E8C987A-056D-4645-A137-47C3E4405E4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088759" y="1408681"/>
            <a:ext cx="830578" cy="830578"/>
          </a:xfrm>
          <a:prstGeom prst="rect">
            <a:avLst/>
          </a:prstGeom>
        </p:spPr>
      </p:pic>
      <p:sp>
        <p:nvSpPr>
          <p:cNvPr id="41" name="TextBox 40">
            <a:extLst>
              <a:ext uri="{FF2B5EF4-FFF2-40B4-BE49-F238E27FC236}">
                <a16:creationId xmlns:a16="http://schemas.microsoft.com/office/drawing/2014/main" id="{576EB7E9-8F93-4961-B800-4D41DE1AA4C2}"/>
              </a:ext>
            </a:extLst>
          </p:cNvPr>
          <p:cNvSpPr txBox="1"/>
          <p:nvPr/>
        </p:nvSpPr>
        <p:spPr>
          <a:xfrm>
            <a:off x="8730619" y="2150155"/>
            <a:ext cx="1485898" cy="584775"/>
          </a:xfrm>
          <a:prstGeom prst="rect">
            <a:avLst/>
          </a:prstGeom>
          <a:noFill/>
        </p:spPr>
        <p:txBody>
          <a:bodyPr wrap="square" rtlCol="0">
            <a:spAutoFit/>
          </a:bodyPr>
          <a:lstStyle/>
          <a:p>
            <a:pPr algn="ctr"/>
            <a:r>
              <a:rPr lang="en-US" sz="1600">
                <a:solidFill>
                  <a:srgbClr val="005288"/>
                </a:solidFill>
              </a:rPr>
              <a:t>Agricultural Production</a:t>
            </a:r>
          </a:p>
        </p:txBody>
      </p:sp>
      <p:pic>
        <p:nvPicPr>
          <p:cNvPr id="43" name="Graphic 42" descr="Flask">
            <a:extLst>
              <a:ext uri="{FF2B5EF4-FFF2-40B4-BE49-F238E27FC236}">
                <a16:creationId xmlns:a16="http://schemas.microsoft.com/office/drawing/2014/main" id="{23F871A4-998F-4FA7-BB79-6F93B94F3B3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22035" y="2906606"/>
            <a:ext cx="877033" cy="877033"/>
          </a:xfrm>
          <a:prstGeom prst="rect">
            <a:avLst/>
          </a:prstGeom>
        </p:spPr>
      </p:pic>
      <p:sp>
        <p:nvSpPr>
          <p:cNvPr id="44" name="TextBox 43">
            <a:extLst>
              <a:ext uri="{FF2B5EF4-FFF2-40B4-BE49-F238E27FC236}">
                <a16:creationId xmlns:a16="http://schemas.microsoft.com/office/drawing/2014/main" id="{B623B177-917E-45E6-A134-24067800CFBD}"/>
              </a:ext>
            </a:extLst>
          </p:cNvPr>
          <p:cNvSpPr txBox="1"/>
          <p:nvPr/>
        </p:nvSpPr>
        <p:spPr>
          <a:xfrm>
            <a:off x="1647831" y="3860833"/>
            <a:ext cx="1485898" cy="338554"/>
          </a:xfrm>
          <a:prstGeom prst="rect">
            <a:avLst/>
          </a:prstGeom>
          <a:noFill/>
        </p:spPr>
        <p:txBody>
          <a:bodyPr wrap="square" rtlCol="0">
            <a:spAutoFit/>
          </a:bodyPr>
          <a:lstStyle/>
          <a:p>
            <a:pPr algn="ctr"/>
            <a:r>
              <a:rPr lang="en-US" sz="1600">
                <a:solidFill>
                  <a:srgbClr val="005288"/>
                </a:solidFill>
              </a:rPr>
              <a:t>Laboratories</a:t>
            </a:r>
          </a:p>
        </p:txBody>
      </p:sp>
      <p:pic>
        <p:nvPicPr>
          <p:cNvPr id="46" name="Graphic 45" descr="Mining tools">
            <a:extLst>
              <a:ext uri="{FF2B5EF4-FFF2-40B4-BE49-F238E27FC236}">
                <a16:creationId xmlns:a16="http://schemas.microsoft.com/office/drawing/2014/main" id="{CA0FF41F-D246-40EB-9850-FF7E402CA0A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733691" y="2964850"/>
            <a:ext cx="785079" cy="785079"/>
          </a:xfrm>
          <a:prstGeom prst="rect">
            <a:avLst/>
          </a:prstGeom>
        </p:spPr>
      </p:pic>
      <p:sp>
        <p:nvSpPr>
          <p:cNvPr id="47" name="TextBox 46">
            <a:extLst>
              <a:ext uri="{FF2B5EF4-FFF2-40B4-BE49-F238E27FC236}">
                <a16:creationId xmlns:a16="http://schemas.microsoft.com/office/drawing/2014/main" id="{32E85751-048C-45F1-BA11-0DFA6DC0BCF6}"/>
              </a:ext>
            </a:extLst>
          </p:cNvPr>
          <p:cNvSpPr txBox="1"/>
          <p:nvPr/>
        </p:nvSpPr>
        <p:spPr>
          <a:xfrm>
            <a:off x="3413761" y="3860833"/>
            <a:ext cx="1485898" cy="338554"/>
          </a:xfrm>
          <a:prstGeom prst="rect">
            <a:avLst/>
          </a:prstGeom>
          <a:noFill/>
        </p:spPr>
        <p:txBody>
          <a:bodyPr wrap="square" rtlCol="0">
            <a:spAutoFit/>
          </a:bodyPr>
          <a:lstStyle/>
          <a:p>
            <a:pPr algn="ctr"/>
            <a:r>
              <a:rPr lang="en-US" sz="1600">
                <a:solidFill>
                  <a:srgbClr val="005288"/>
                </a:solidFill>
              </a:rPr>
              <a:t>Mining</a:t>
            </a:r>
          </a:p>
        </p:txBody>
      </p:sp>
      <p:pic>
        <p:nvPicPr>
          <p:cNvPr id="49" name="Graphic 48" descr="Gears">
            <a:extLst>
              <a:ext uri="{FF2B5EF4-FFF2-40B4-BE49-F238E27FC236}">
                <a16:creationId xmlns:a16="http://schemas.microsoft.com/office/drawing/2014/main" id="{2A8DCDE8-BC0F-41DF-9D39-6070A5520CB0}"/>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452109" y="2869239"/>
            <a:ext cx="914400" cy="914400"/>
          </a:xfrm>
          <a:prstGeom prst="rect">
            <a:avLst/>
          </a:prstGeom>
        </p:spPr>
      </p:pic>
      <p:sp>
        <p:nvSpPr>
          <p:cNvPr id="50" name="TextBox 49">
            <a:extLst>
              <a:ext uri="{FF2B5EF4-FFF2-40B4-BE49-F238E27FC236}">
                <a16:creationId xmlns:a16="http://schemas.microsoft.com/office/drawing/2014/main" id="{B47601FE-4496-45CE-9142-13D878E34A23}"/>
              </a:ext>
            </a:extLst>
          </p:cNvPr>
          <p:cNvSpPr txBox="1"/>
          <p:nvPr/>
        </p:nvSpPr>
        <p:spPr>
          <a:xfrm>
            <a:off x="5166360" y="3758936"/>
            <a:ext cx="1485898" cy="584775"/>
          </a:xfrm>
          <a:prstGeom prst="rect">
            <a:avLst/>
          </a:prstGeom>
          <a:noFill/>
        </p:spPr>
        <p:txBody>
          <a:bodyPr wrap="square" rtlCol="0">
            <a:spAutoFit/>
          </a:bodyPr>
          <a:lstStyle/>
          <a:p>
            <a:pPr algn="ctr"/>
            <a:r>
              <a:rPr lang="en-US" sz="1600">
                <a:solidFill>
                  <a:srgbClr val="005288"/>
                </a:solidFill>
              </a:rPr>
              <a:t>Industrial Manufacturing</a:t>
            </a:r>
          </a:p>
        </p:txBody>
      </p:sp>
      <p:pic>
        <p:nvPicPr>
          <p:cNvPr id="52" name="Graphic 51" descr="Paint">
            <a:extLst>
              <a:ext uri="{FF2B5EF4-FFF2-40B4-BE49-F238E27FC236}">
                <a16:creationId xmlns:a16="http://schemas.microsoft.com/office/drawing/2014/main" id="{F4E86D29-2294-4908-9267-93A2136D33AA}"/>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242823" y="2912577"/>
            <a:ext cx="859139" cy="859139"/>
          </a:xfrm>
          <a:prstGeom prst="rect">
            <a:avLst/>
          </a:prstGeom>
        </p:spPr>
      </p:pic>
      <p:sp>
        <p:nvSpPr>
          <p:cNvPr id="53" name="TextBox 52">
            <a:extLst>
              <a:ext uri="{FF2B5EF4-FFF2-40B4-BE49-F238E27FC236}">
                <a16:creationId xmlns:a16="http://schemas.microsoft.com/office/drawing/2014/main" id="{7C4F784C-AFCB-4F98-A626-DDAE9FE2B1E1}"/>
              </a:ext>
            </a:extLst>
          </p:cNvPr>
          <p:cNvSpPr txBox="1"/>
          <p:nvPr/>
        </p:nvSpPr>
        <p:spPr>
          <a:xfrm>
            <a:off x="6938965" y="3763261"/>
            <a:ext cx="1485898" cy="584775"/>
          </a:xfrm>
          <a:prstGeom prst="rect">
            <a:avLst/>
          </a:prstGeom>
          <a:noFill/>
        </p:spPr>
        <p:txBody>
          <a:bodyPr wrap="square" rtlCol="0">
            <a:spAutoFit/>
          </a:bodyPr>
          <a:lstStyle/>
          <a:p>
            <a:pPr algn="ctr"/>
            <a:r>
              <a:rPr lang="en-US" sz="1600">
                <a:solidFill>
                  <a:srgbClr val="005288"/>
                </a:solidFill>
              </a:rPr>
              <a:t>Paints and Coatings</a:t>
            </a:r>
          </a:p>
        </p:txBody>
      </p:sp>
      <p:pic>
        <p:nvPicPr>
          <p:cNvPr id="55" name="Graphic 54" descr="Box">
            <a:extLst>
              <a:ext uri="{FF2B5EF4-FFF2-40B4-BE49-F238E27FC236}">
                <a16:creationId xmlns:a16="http://schemas.microsoft.com/office/drawing/2014/main" id="{F94458E3-E743-420B-8A4B-103ECC13CA60}"/>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7215192" y="4474190"/>
            <a:ext cx="914400" cy="914400"/>
          </a:xfrm>
          <a:prstGeom prst="rect">
            <a:avLst/>
          </a:prstGeom>
        </p:spPr>
      </p:pic>
      <p:sp>
        <p:nvSpPr>
          <p:cNvPr id="56" name="TextBox 55">
            <a:extLst>
              <a:ext uri="{FF2B5EF4-FFF2-40B4-BE49-F238E27FC236}">
                <a16:creationId xmlns:a16="http://schemas.microsoft.com/office/drawing/2014/main" id="{0A70C02B-D994-4ACF-BCC0-4ED1B29FF2C1}"/>
              </a:ext>
            </a:extLst>
          </p:cNvPr>
          <p:cNvSpPr txBox="1"/>
          <p:nvPr/>
        </p:nvSpPr>
        <p:spPr>
          <a:xfrm>
            <a:off x="6909440" y="5408273"/>
            <a:ext cx="1485898" cy="584775"/>
          </a:xfrm>
          <a:prstGeom prst="rect">
            <a:avLst/>
          </a:prstGeom>
          <a:noFill/>
        </p:spPr>
        <p:txBody>
          <a:bodyPr wrap="square" rtlCol="0">
            <a:spAutoFit/>
          </a:bodyPr>
          <a:lstStyle/>
          <a:p>
            <a:pPr algn="ctr"/>
            <a:r>
              <a:rPr lang="en-US" sz="1600">
                <a:solidFill>
                  <a:srgbClr val="005288"/>
                </a:solidFill>
              </a:rPr>
              <a:t>Warehouses/ Distribution</a:t>
            </a:r>
          </a:p>
        </p:txBody>
      </p:sp>
      <p:pic>
        <p:nvPicPr>
          <p:cNvPr id="58" name="Graphic 57" descr="Processor">
            <a:extLst>
              <a:ext uri="{FF2B5EF4-FFF2-40B4-BE49-F238E27FC236}">
                <a16:creationId xmlns:a16="http://schemas.microsoft.com/office/drawing/2014/main" id="{72C203F8-0332-4FB4-8C13-FD3F5B294F9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673792" y="4458588"/>
            <a:ext cx="914400" cy="914400"/>
          </a:xfrm>
          <a:prstGeom prst="rect">
            <a:avLst/>
          </a:prstGeom>
        </p:spPr>
      </p:pic>
      <p:sp>
        <p:nvSpPr>
          <p:cNvPr id="59" name="TextBox 58">
            <a:extLst>
              <a:ext uri="{FF2B5EF4-FFF2-40B4-BE49-F238E27FC236}">
                <a16:creationId xmlns:a16="http://schemas.microsoft.com/office/drawing/2014/main" id="{B2947A4B-8A1A-43BC-80CC-7E912B090846}"/>
              </a:ext>
            </a:extLst>
          </p:cNvPr>
          <p:cNvSpPr txBox="1"/>
          <p:nvPr/>
        </p:nvSpPr>
        <p:spPr>
          <a:xfrm>
            <a:off x="3386759" y="5411489"/>
            <a:ext cx="1577339" cy="584775"/>
          </a:xfrm>
          <a:prstGeom prst="rect">
            <a:avLst/>
          </a:prstGeom>
          <a:noFill/>
        </p:spPr>
        <p:txBody>
          <a:bodyPr wrap="square" rtlCol="0">
            <a:spAutoFit/>
          </a:bodyPr>
          <a:lstStyle/>
          <a:p>
            <a:pPr algn="ctr"/>
            <a:r>
              <a:rPr lang="en-US" sz="1600">
                <a:solidFill>
                  <a:srgbClr val="005288"/>
                </a:solidFill>
              </a:rPr>
              <a:t>Semiconductor Manufacturing</a:t>
            </a:r>
          </a:p>
        </p:txBody>
      </p:sp>
      <p:pic>
        <p:nvPicPr>
          <p:cNvPr id="61" name="Graphic 60" descr="Rubber duck">
            <a:extLst>
              <a:ext uri="{FF2B5EF4-FFF2-40B4-BE49-F238E27FC236}">
                <a16:creationId xmlns:a16="http://schemas.microsoft.com/office/drawing/2014/main" id="{BE22AF30-02BC-4A29-A253-6C8B4346FD5C}"/>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9020177" y="2809208"/>
            <a:ext cx="914400" cy="914400"/>
          </a:xfrm>
          <a:prstGeom prst="rect">
            <a:avLst/>
          </a:prstGeom>
        </p:spPr>
      </p:pic>
      <p:sp>
        <p:nvSpPr>
          <p:cNvPr id="62" name="TextBox 61">
            <a:extLst>
              <a:ext uri="{FF2B5EF4-FFF2-40B4-BE49-F238E27FC236}">
                <a16:creationId xmlns:a16="http://schemas.microsoft.com/office/drawing/2014/main" id="{179D45B6-345B-45D2-931A-D5C830E7F538}"/>
              </a:ext>
            </a:extLst>
          </p:cNvPr>
          <p:cNvSpPr txBox="1"/>
          <p:nvPr/>
        </p:nvSpPr>
        <p:spPr>
          <a:xfrm>
            <a:off x="8730619" y="3708707"/>
            <a:ext cx="1485898" cy="584775"/>
          </a:xfrm>
          <a:prstGeom prst="rect">
            <a:avLst/>
          </a:prstGeom>
          <a:noFill/>
        </p:spPr>
        <p:txBody>
          <a:bodyPr wrap="square" rtlCol="0">
            <a:spAutoFit/>
          </a:bodyPr>
          <a:lstStyle/>
          <a:p>
            <a:pPr algn="ctr"/>
            <a:r>
              <a:rPr lang="en-US" sz="1600">
                <a:solidFill>
                  <a:srgbClr val="005288"/>
                </a:solidFill>
              </a:rPr>
              <a:t>Plastics Manufacturing</a:t>
            </a:r>
          </a:p>
        </p:txBody>
      </p:sp>
      <p:pic>
        <p:nvPicPr>
          <p:cNvPr id="64" name="Graphic 63" descr="Paper">
            <a:extLst>
              <a:ext uri="{FF2B5EF4-FFF2-40B4-BE49-F238E27FC236}">
                <a16:creationId xmlns:a16="http://schemas.microsoft.com/office/drawing/2014/main" id="{EB7B3B5A-D0F5-4003-809A-9F532D4087B8}"/>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2054021" y="4537285"/>
            <a:ext cx="781571" cy="781571"/>
          </a:xfrm>
          <a:prstGeom prst="rect">
            <a:avLst/>
          </a:prstGeom>
        </p:spPr>
      </p:pic>
      <p:sp>
        <p:nvSpPr>
          <p:cNvPr id="65" name="TextBox 64">
            <a:extLst>
              <a:ext uri="{FF2B5EF4-FFF2-40B4-BE49-F238E27FC236}">
                <a16:creationId xmlns:a16="http://schemas.microsoft.com/office/drawing/2014/main" id="{9DCBDADF-7621-4DDB-8297-B60E468DABDB}"/>
              </a:ext>
            </a:extLst>
          </p:cNvPr>
          <p:cNvSpPr txBox="1"/>
          <p:nvPr/>
        </p:nvSpPr>
        <p:spPr>
          <a:xfrm>
            <a:off x="1630554" y="5412399"/>
            <a:ext cx="1577339" cy="584775"/>
          </a:xfrm>
          <a:prstGeom prst="rect">
            <a:avLst/>
          </a:prstGeom>
          <a:noFill/>
        </p:spPr>
        <p:txBody>
          <a:bodyPr wrap="square" rtlCol="0">
            <a:spAutoFit/>
          </a:bodyPr>
          <a:lstStyle/>
          <a:p>
            <a:pPr algn="ctr"/>
            <a:r>
              <a:rPr lang="en-US" sz="1600">
                <a:solidFill>
                  <a:srgbClr val="005288"/>
                </a:solidFill>
              </a:rPr>
              <a:t>Pulp and Paper</a:t>
            </a:r>
          </a:p>
        </p:txBody>
      </p:sp>
      <p:pic>
        <p:nvPicPr>
          <p:cNvPr id="67" name="Graphic 66" descr="Water">
            <a:extLst>
              <a:ext uri="{FF2B5EF4-FFF2-40B4-BE49-F238E27FC236}">
                <a16:creationId xmlns:a16="http://schemas.microsoft.com/office/drawing/2014/main" id="{C86F893F-CF90-4DDB-9264-4A78D8F44A6B}"/>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9077324" y="4532158"/>
            <a:ext cx="851106" cy="851106"/>
          </a:xfrm>
          <a:prstGeom prst="rect">
            <a:avLst/>
          </a:prstGeom>
        </p:spPr>
      </p:pic>
      <p:sp>
        <p:nvSpPr>
          <p:cNvPr id="68" name="TextBox 67">
            <a:extLst>
              <a:ext uri="{FF2B5EF4-FFF2-40B4-BE49-F238E27FC236}">
                <a16:creationId xmlns:a16="http://schemas.microsoft.com/office/drawing/2014/main" id="{928963AE-1C54-4015-A7A3-3C0C2CBE5EA7}"/>
              </a:ext>
            </a:extLst>
          </p:cNvPr>
          <p:cNvSpPr txBox="1"/>
          <p:nvPr/>
        </p:nvSpPr>
        <p:spPr>
          <a:xfrm>
            <a:off x="8763001" y="5405149"/>
            <a:ext cx="1485898" cy="584775"/>
          </a:xfrm>
          <a:prstGeom prst="rect">
            <a:avLst/>
          </a:prstGeom>
          <a:noFill/>
        </p:spPr>
        <p:txBody>
          <a:bodyPr wrap="square" rtlCol="0">
            <a:spAutoFit/>
          </a:bodyPr>
          <a:lstStyle/>
          <a:p>
            <a:pPr algn="ctr"/>
            <a:r>
              <a:rPr lang="en-US" sz="1600">
                <a:solidFill>
                  <a:srgbClr val="005288"/>
                </a:solidFill>
              </a:rPr>
              <a:t>Water Treatment</a:t>
            </a:r>
          </a:p>
        </p:txBody>
      </p:sp>
      <p:pic>
        <p:nvPicPr>
          <p:cNvPr id="1026" name="Picture 2">
            <a:extLst>
              <a:ext uri="{FF2B5EF4-FFF2-40B4-BE49-F238E27FC236}">
                <a16:creationId xmlns:a16="http://schemas.microsoft.com/office/drawing/2014/main" id="{31602EBA-AC2B-4B3E-9310-53A8D41A74B3}"/>
              </a:ext>
            </a:extLst>
          </p:cNvPr>
          <p:cNvPicPr>
            <a:picLocks noChangeAspect="1" noChangeArrowheads="1"/>
          </p:cNvPicPr>
          <p:nvPr/>
        </p:nvPicPr>
        <p:blipFill>
          <a:blip r:embed="rId31" cstate="print">
            <a:extLst>
              <a:ext uri="{28A0092B-C50C-407E-A947-70E740481C1C}">
                <a14:useLocalDpi xmlns:a14="http://schemas.microsoft.com/office/drawing/2010/main" val="0"/>
              </a:ext>
            </a:extLst>
          </a:blip>
          <a:srcRect t="5006" b="5006"/>
          <a:stretch/>
        </p:blipFill>
        <p:spPr bwMode="auto">
          <a:xfrm>
            <a:off x="5434969" y="4526742"/>
            <a:ext cx="913442" cy="821980"/>
          </a:xfrm>
          <a:prstGeom prst="rect">
            <a:avLst/>
          </a:prstGeom>
          <a:noFill/>
          <a:extLst>
            <a:ext uri="{909E8E84-426E-40DD-AFC4-6F175D3DCCD1}">
              <a14:hiddenFill xmlns:a14="http://schemas.microsoft.com/office/drawing/2010/main">
                <a:solidFill>
                  <a:srgbClr val="FFFFFF"/>
                </a:solidFill>
              </a14:hiddenFill>
            </a:ext>
          </a:extLst>
        </p:spPr>
      </p:pic>
      <p:sp>
        <p:nvSpPr>
          <p:cNvPr id="70" name="TextBox 69">
            <a:extLst>
              <a:ext uri="{FF2B5EF4-FFF2-40B4-BE49-F238E27FC236}">
                <a16:creationId xmlns:a16="http://schemas.microsoft.com/office/drawing/2014/main" id="{D4AF3697-45DC-4850-8256-0F1E35E05FB8}"/>
              </a:ext>
            </a:extLst>
          </p:cNvPr>
          <p:cNvSpPr txBox="1"/>
          <p:nvPr/>
        </p:nvSpPr>
        <p:spPr>
          <a:xfrm>
            <a:off x="5128665" y="5487233"/>
            <a:ext cx="1577339" cy="338554"/>
          </a:xfrm>
          <a:prstGeom prst="rect">
            <a:avLst/>
          </a:prstGeom>
          <a:noFill/>
        </p:spPr>
        <p:txBody>
          <a:bodyPr wrap="square" rtlCol="0">
            <a:spAutoFit/>
          </a:bodyPr>
          <a:lstStyle/>
          <a:p>
            <a:pPr algn="ctr"/>
            <a:r>
              <a:rPr lang="en-US" sz="1600">
                <a:solidFill>
                  <a:srgbClr val="005288"/>
                </a:solidFill>
              </a:rPr>
              <a:t>Motor Racing</a:t>
            </a:r>
          </a:p>
        </p:txBody>
      </p:sp>
    </p:spTree>
    <p:extLst>
      <p:ext uri="{BB962C8B-B14F-4D97-AF65-F5344CB8AC3E}">
        <p14:creationId xmlns:p14="http://schemas.microsoft.com/office/powerpoint/2010/main" val="4115097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Cyber Exercises and Planning</a:t>
            </a:r>
            <a:endParaRPr lang="en-US" cap="small" dirty="0"/>
          </a:p>
        </p:txBody>
      </p:sp>
      <p:pic>
        <p:nvPicPr>
          <p:cNvPr id="2050" name="Picture 2" descr="External sit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645775" y="-182563"/>
            <a:ext cx="95250" cy="9525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4"/>
          <p:cNvSpPr txBox="1">
            <a:spLocks/>
          </p:cNvSpPr>
          <p:nvPr/>
        </p:nvSpPr>
        <p:spPr bwMode="auto">
          <a:xfrm>
            <a:off x="1752600" y="2685871"/>
            <a:ext cx="3311816" cy="31173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73038" indent="-173038" algn="l" rtl="0" eaLnBrk="0" fontAlgn="base" hangingPunct="0">
              <a:spcBef>
                <a:spcPct val="20000"/>
              </a:spcBef>
              <a:spcAft>
                <a:spcPct val="0"/>
              </a:spcAft>
              <a:buClr>
                <a:srgbClr val="333333"/>
              </a:buClr>
              <a:buFont typeface="Wingdings" pitchFamily="2" charset="2"/>
              <a:buNone/>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85750" indent="-285750">
              <a:buSzPct val="110000"/>
              <a:buFont typeface="Arial" panose="020B0604020202020204" pitchFamily="34" charset="0"/>
              <a:buChar char="•"/>
            </a:pPr>
            <a:r>
              <a:rPr lang="en-US" sz="1800" b="1" kern="0" dirty="0">
                <a:solidFill>
                  <a:schemeClr val="accent6">
                    <a:lumMod val="75000"/>
                  </a:schemeClr>
                </a:solidFill>
              </a:rPr>
              <a:t>Cyber Storm Exercise </a:t>
            </a:r>
            <a:r>
              <a:rPr lang="en-US" sz="1800" kern="0" dirty="0">
                <a:solidFill>
                  <a:srgbClr val="000000"/>
                </a:solidFill>
              </a:rPr>
              <a:t>– DHS’s flagship national-level biennial exercise</a:t>
            </a:r>
          </a:p>
          <a:p>
            <a:pPr marL="285750" indent="-285750">
              <a:buSzPct val="110000"/>
              <a:buFont typeface="Arial" panose="020B0604020202020204" pitchFamily="34" charset="0"/>
              <a:buChar char="•"/>
            </a:pPr>
            <a:r>
              <a:rPr lang="en-US" sz="1800" b="1" kern="0" dirty="0">
                <a:solidFill>
                  <a:schemeClr val="accent6">
                    <a:lumMod val="75000"/>
                  </a:schemeClr>
                </a:solidFill>
              </a:rPr>
              <a:t>Unique exercise planning </a:t>
            </a:r>
            <a:r>
              <a:rPr lang="en-US" sz="1800" kern="0" dirty="0">
                <a:solidFill>
                  <a:srgbClr val="000000"/>
                </a:solidFill>
              </a:rPr>
              <a:t>and facilitation</a:t>
            </a:r>
          </a:p>
          <a:p>
            <a:pPr marL="285750" indent="-285750">
              <a:buSzPct val="110000"/>
              <a:buFont typeface="Arial" panose="020B0604020202020204" pitchFamily="34" charset="0"/>
              <a:buChar char="•"/>
            </a:pPr>
            <a:r>
              <a:rPr lang="en-US" sz="1800" b="1" kern="0" dirty="0">
                <a:solidFill>
                  <a:schemeClr val="accent6">
                    <a:lumMod val="75000"/>
                  </a:schemeClr>
                </a:solidFill>
              </a:rPr>
              <a:t>Cyber exercise consulting </a:t>
            </a:r>
            <a:r>
              <a:rPr lang="en-US" sz="1800" kern="0" dirty="0">
                <a:solidFill>
                  <a:srgbClr val="000000"/>
                </a:solidFill>
              </a:rPr>
              <a:t>and subject expertise support</a:t>
            </a:r>
          </a:p>
          <a:p>
            <a:pPr marL="285750" indent="-285750">
              <a:buSzPct val="110000"/>
              <a:buFont typeface="Arial" panose="020B0604020202020204" pitchFamily="34" charset="0"/>
              <a:buChar char="•"/>
            </a:pPr>
            <a:r>
              <a:rPr lang="en-US" sz="1800" b="1" kern="0" dirty="0">
                <a:solidFill>
                  <a:schemeClr val="accent6">
                    <a:lumMod val="75000"/>
                  </a:schemeClr>
                </a:solidFill>
              </a:rPr>
              <a:t>Cyber planning support</a:t>
            </a:r>
          </a:p>
          <a:p>
            <a:pPr marL="285750" indent="-285750">
              <a:buSzPct val="110000"/>
              <a:buFont typeface="Arial" panose="020B0604020202020204" pitchFamily="34" charset="0"/>
              <a:buChar char="•"/>
            </a:pPr>
            <a:r>
              <a:rPr lang="en-US" sz="1800" b="1" kern="0" dirty="0">
                <a:solidFill>
                  <a:schemeClr val="accent6">
                    <a:lumMod val="75000"/>
                  </a:schemeClr>
                </a:solidFill>
              </a:rPr>
              <a:t>Off-the-shelf resources</a:t>
            </a:r>
          </a:p>
          <a:p>
            <a:endParaRPr lang="en-US" sz="1600" kern="0" dirty="0">
              <a:solidFill>
                <a:srgbClr val="000000">
                  <a:lumMod val="75000"/>
                  <a:lumOff val="25000"/>
                </a:srgbClr>
              </a:solidFill>
            </a:endParaRPr>
          </a:p>
          <a:p>
            <a:endParaRPr lang="en-US" sz="1600" kern="0" dirty="0">
              <a:solidFill>
                <a:srgbClr val="000000">
                  <a:lumMod val="75000"/>
                  <a:lumOff val="25000"/>
                </a:srgbClr>
              </a:solidFill>
            </a:endParaRPr>
          </a:p>
          <a:p>
            <a:endParaRPr lang="en-US" sz="1600" kern="0" dirty="0">
              <a:solidFill>
                <a:srgbClr val="000000">
                  <a:lumMod val="75000"/>
                  <a:lumOff val="25000"/>
                </a:srgbClr>
              </a:solidFill>
            </a:endParaRPr>
          </a:p>
        </p:txBody>
      </p:sp>
      <p:sp>
        <p:nvSpPr>
          <p:cNvPr id="12" name="Rectangle 11"/>
          <p:cNvSpPr/>
          <p:nvPr/>
        </p:nvSpPr>
        <p:spPr>
          <a:xfrm>
            <a:off x="1752600" y="1314272"/>
            <a:ext cx="8422978" cy="1200329"/>
          </a:xfrm>
          <a:prstGeom prst="rect">
            <a:avLst/>
          </a:prstGeom>
        </p:spPr>
        <p:txBody>
          <a:bodyPr wrap="square">
            <a:spAutoFit/>
          </a:bodyPr>
          <a:lstStyle/>
          <a:p>
            <a:pPr eaLnBrk="0" fontAlgn="base" hangingPunct="0">
              <a:spcBef>
                <a:spcPct val="20000"/>
              </a:spcBef>
              <a:spcAft>
                <a:spcPct val="0"/>
              </a:spcAft>
              <a:buClr>
                <a:srgbClr val="333333"/>
              </a:buClr>
            </a:pPr>
            <a:r>
              <a:rPr lang="en-US" sz="1800" b="1" kern="0" dirty="0">
                <a:solidFill>
                  <a:srgbClr val="000000"/>
                </a:solidFill>
              </a:rPr>
              <a:t>CISA’s National Cyber Exercise and Planning Program develops, conducts, and evaluates cyber exercises and planning activities for state, local, tribal and territorial governments and public and private sector critical infrastructure organizations.</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322483" y="2660164"/>
            <a:ext cx="5285778" cy="2971800"/>
          </a:xfrm>
          <a:prstGeom prst="rect">
            <a:avLst/>
          </a:prstGeom>
        </p:spPr>
      </p:pic>
    </p:spTree>
    <p:extLst>
      <p:ext uri="{BB962C8B-B14F-4D97-AF65-F5344CB8AC3E}">
        <p14:creationId xmlns:p14="http://schemas.microsoft.com/office/powerpoint/2010/main" val="38640388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prstGeom prst="rect">
            <a:avLst/>
          </a:prstGeom>
        </p:spPr>
        <p:txBody>
          <a:bodyPr>
            <a:noAutofit/>
          </a:bodyPr>
          <a:lstStyle/>
          <a:p>
            <a:pPr>
              <a:spcBef>
                <a:spcPct val="20000"/>
              </a:spcBef>
            </a:pPr>
            <a:r>
              <a:rPr lang="en-US" kern="1200" dirty="0"/>
              <a:t>Protective Security Advisors</a:t>
            </a:r>
          </a:p>
        </p:txBody>
      </p:sp>
      <p:pic>
        <p:nvPicPr>
          <p:cNvPr id="4" name="Picture 3">
            <a:extLst>
              <a:ext uri="{FF2B5EF4-FFF2-40B4-BE49-F238E27FC236}">
                <a16:creationId xmlns:a16="http://schemas.microsoft.com/office/drawing/2014/main" id="{08CBA761-446C-47CE-B216-00CEFED81197}"/>
              </a:ext>
            </a:extLst>
          </p:cNvPr>
          <p:cNvPicPr>
            <a:picLocks noChangeAspect="1"/>
          </p:cNvPicPr>
          <p:nvPr/>
        </p:nvPicPr>
        <p:blipFill>
          <a:blip r:embed="rId3"/>
          <a:stretch>
            <a:fillRect/>
          </a:stretch>
        </p:blipFill>
        <p:spPr>
          <a:xfrm>
            <a:off x="6324601" y="1676402"/>
            <a:ext cx="4012729" cy="3779695"/>
          </a:xfrm>
          <a:prstGeom prst="rect">
            <a:avLst/>
          </a:prstGeom>
        </p:spPr>
      </p:pic>
      <p:sp>
        <p:nvSpPr>
          <p:cNvPr id="3" name="Content Placeholder 2"/>
          <p:cNvSpPr>
            <a:spLocks noGrp="1"/>
          </p:cNvSpPr>
          <p:nvPr>
            <p:ph idx="1"/>
          </p:nvPr>
        </p:nvSpPr>
        <p:spPr>
          <a:xfrm>
            <a:off x="2286000" y="1401904"/>
            <a:ext cx="4114800" cy="4267200"/>
          </a:xfrm>
          <a:prstGeom prst="rect">
            <a:avLst/>
          </a:prstGeom>
        </p:spPr>
        <p:txBody>
          <a:bodyPr>
            <a:noAutofit/>
          </a:bodyPr>
          <a:lstStyle/>
          <a:p>
            <a:pPr>
              <a:spcAft>
                <a:spcPts val="800"/>
              </a:spcAft>
            </a:pPr>
            <a:r>
              <a:rPr lang="en-US" sz="2100" dirty="0">
                <a:solidFill>
                  <a:schemeClr val="accent4">
                    <a:lumMod val="10000"/>
                  </a:schemeClr>
                </a:solidFill>
              </a:rPr>
              <a:t>Advise and assist to understand and protect critical infrastructure</a:t>
            </a:r>
          </a:p>
          <a:p>
            <a:pPr>
              <a:spcAft>
                <a:spcPts val="800"/>
              </a:spcAft>
            </a:pPr>
            <a:r>
              <a:rPr lang="en-US" sz="2100" dirty="0">
                <a:solidFill>
                  <a:schemeClr val="accent4">
                    <a:lumMod val="10000"/>
                  </a:schemeClr>
                </a:solidFill>
              </a:rPr>
              <a:t>Assessments </a:t>
            </a:r>
          </a:p>
          <a:p>
            <a:pPr>
              <a:spcAft>
                <a:spcPts val="800"/>
              </a:spcAft>
            </a:pPr>
            <a:r>
              <a:rPr lang="en-US" sz="2100" dirty="0">
                <a:solidFill>
                  <a:schemeClr val="accent4">
                    <a:lumMod val="10000"/>
                  </a:schemeClr>
                </a:solidFill>
              </a:rPr>
              <a:t>Training and exercise</a:t>
            </a:r>
          </a:p>
          <a:p>
            <a:pPr>
              <a:spcAft>
                <a:spcPts val="800"/>
              </a:spcAft>
            </a:pPr>
            <a:r>
              <a:rPr lang="en-US" sz="2100" dirty="0">
                <a:solidFill>
                  <a:schemeClr val="accent4">
                    <a:lumMod val="10000"/>
                  </a:schemeClr>
                </a:solidFill>
              </a:rPr>
              <a:t>Broker DHS services</a:t>
            </a:r>
          </a:p>
          <a:p>
            <a:pPr>
              <a:spcAft>
                <a:spcPts val="800"/>
              </a:spcAft>
            </a:pPr>
            <a:r>
              <a:rPr lang="en-US" sz="2100" dirty="0">
                <a:solidFill>
                  <a:schemeClr val="accent4">
                    <a:lumMod val="10000"/>
                  </a:schemeClr>
                </a:solidFill>
              </a:rPr>
              <a:t>Support special event planning</a:t>
            </a:r>
          </a:p>
          <a:p>
            <a:pPr>
              <a:spcAft>
                <a:spcPts val="800"/>
              </a:spcAft>
            </a:pPr>
            <a:r>
              <a:rPr lang="en-US" sz="2100" dirty="0">
                <a:solidFill>
                  <a:schemeClr val="accent4">
                    <a:lumMod val="10000"/>
                  </a:schemeClr>
                </a:solidFill>
              </a:rPr>
              <a:t>Partner to build capability for security and resilience</a:t>
            </a:r>
          </a:p>
          <a:p>
            <a:pPr>
              <a:spcAft>
                <a:spcPts val="800"/>
              </a:spcAft>
            </a:pPr>
            <a:endParaRPr lang="en-US" dirty="0">
              <a:solidFill>
                <a:schemeClr val="accent4">
                  <a:lumMod val="10000"/>
                </a:schemeClr>
              </a:solidFill>
            </a:endParaRPr>
          </a:p>
          <a:p>
            <a:pPr marL="0" indent="0">
              <a:spcAft>
                <a:spcPts val="800"/>
              </a:spcAft>
              <a:buNone/>
            </a:pPr>
            <a:endParaRPr lang="en-US" dirty="0">
              <a:solidFill>
                <a:schemeClr val="accent4">
                  <a:lumMod val="10000"/>
                </a:schemeClr>
              </a:solidFill>
            </a:endParaRPr>
          </a:p>
          <a:p>
            <a:pPr marL="0" indent="0">
              <a:spcAft>
                <a:spcPts val="800"/>
              </a:spcAft>
              <a:buNone/>
            </a:pPr>
            <a:endParaRPr lang="en-US" sz="1600" dirty="0">
              <a:solidFill>
                <a:prstClr val="black"/>
              </a:solidFill>
            </a:endParaRPr>
          </a:p>
        </p:txBody>
      </p:sp>
    </p:spTree>
    <p:extLst>
      <p:ext uri="{BB962C8B-B14F-4D97-AF65-F5344CB8AC3E}">
        <p14:creationId xmlns:p14="http://schemas.microsoft.com/office/powerpoint/2010/main" val="38608803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4"/>
          <p:cNvSpPr>
            <a:spLocks noGrp="1" noChangeArrowheads="1"/>
          </p:cNvSpPr>
          <p:nvPr>
            <p:ph type="ctrTitle"/>
          </p:nvPr>
        </p:nvSpPr>
        <p:spPr bwMode="auto">
          <a:xfrm>
            <a:off x="1524000" y="0"/>
            <a:ext cx="9144000" cy="1143000"/>
          </a:xfrm>
          <a:extLst>
            <a:ext uri="{91240B29-F687-4F45-9708-019B960494DF}">
              <a14:hiddenLine xmlns:a14="http://schemas.microsoft.com/office/drawing/2010/main" w="9525">
                <a:solidFill>
                  <a:srgbClr val="000000"/>
                </a:solidFill>
                <a:miter lim="800000"/>
                <a:headEnd/>
                <a:tailEnd/>
              </a14:hiddenLine>
            </a:ext>
          </a:extLst>
        </p:spPr>
        <p:txBody>
          <a:bodyPr vert="horz" wrap="square" lIns="640080" tIns="274320" rIns="91440" bIns="91440" numCol="1" anchor="t" anchorCtr="0" compatLnSpc="1">
            <a:prstTxWarp prst="textNoShape">
              <a:avLst/>
            </a:prstTxWarp>
          </a:bodyPr>
          <a:lstStyle/>
          <a:p>
            <a:r>
              <a:rPr lang="en-US" altLang="en-US" dirty="0"/>
              <a:t>Utah Cadre</a:t>
            </a:r>
          </a:p>
        </p:txBody>
      </p:sp>
      <p:sp>
        <p:nvSpPr>
          <p:cNvPr id="17411" name="Slide Number Placeholder 3"/>
          <p:cNvSpPr>
            <a:spLocks noGrp="1" noChangeArrowheads="1"/>
          </p:cNvSpPr>
          <p:nvPr>
            <p:ph type="sldNum" sz="quarter" idx="4294967295"/>
          </p:nvPr>
        </p:nvSpPr>
        <p:spPr>
          <a:xfrm>
            <a:off x="9731375" y="6167438"/>
            <a:ext cx="533400" cy="2778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3D0237E0-6248-452C-90D4-1607A07E9527}" type="slidenum">
              <a:rPr lang="en-US" altLang="en-US" sz="1200">
                <a:solidFill>
                  <a:srgbClr val="5A5B5D"/>
                </a:solidFill>
              </a:rPr>
              <a:pPr/>
              <a:t>42</a:t>
            </a:fld>
            <a:endParaRPr lang="en-US" altLang="en-US" sz="1200">
              <a:solidFill>
                <a:srgbClr val="5A5B5D"/>
              </a:solidFill>
            </a:endParaRPr>
          </a:p>
        </p:txBody>
      </p:sp>
      <p:sp>
        <p:nvSpPr>
          <p:cNvPr id="8" name="TextBox 7">
            <a:extLst>
              <a:ext uri="{FF2B5EF4-FFF2-40B4-BE49-F238E27FC236}">
                <a16:creationId xmlns:a16="http://schemas.microsoft.com/office/drawing/2014/main" id="{0EFDA075-7CBE-442F-8970-9C0DAD3100A9}"/>
              </a:ext>
            </a:extLst>
          </p:cNvPr>
          <p:cNvSpPr txBox="1"/>
          <p:nvPr/>
        </p:nvSpPr>
        <p:spPr>
          <a:xfrm>
            <a:off x="3115072" y="1371600"/>
            <a:ext cx="13766006" cy="5170646"/>
          </a:xfrm>
          <a:prstGeom prst="rect">
            <a:avLst/>
          </a:prstGeom>
          <a:noFill/>
        </p:spPr>
        <p:txBody>
          <a:bodyPr wrap="square" rtlCol="0">
            <a:spAutoFit/>
          </a:bodyPr>
          <a:lstStyle/>
          <a:p>
            <a:pPr marL="12700" eaLnBrk="1" fontAlgn="auto" hangingPunct="1">
              <a:spcBef>
                <a:spcPts val="100"/>
              </a:spcBef>
              <a:spcAft>
                <a:spcPts val="0"/>
              </a:spcAft>
              <a:defRPr/>
            </a:pPr>
            <a:r>
              <a:rPr lang="en-US" sz="2200" b="1" kern="0" dirty="0">
                <a:solidFill>
                  <a:srgbClr val="003063"/>
                </a:solidFill>
                <a:latin typeface="Arial"/>
                <a:cs typeface="Arial"/>
              </a:rPr>
              <a:t>Protective</a:t>
            </a:r>
            <a:r>
              <a:rPr lang="en-US" sz="2200" b="1" kern="0" spc="-10" dirty="0">
                <a:solidFill>
                  <a:srgbClr val="003063"/>
                </a:solidFill>
                <a:latin typeface="Arial"/>
                <a:cs typeface="Arial"/>
              </a:rPr>
              <a:t> </a:t>
            </a:r>
            <a:r>
              <a:rPr lang="en-US" sz="2200" b="1" kern="0" dirty="0">
                <a:solidFill>
                  <a:srgbClr val="003063"/>
                </a:solidFill>
                <a:latin typeface="Arial"/>
                <a:cs typeface="Arial"/>
              </a:rPr>
              <a:t>Security</a:t>
            </a:r>
            <a:r>
              <a:rPr lang="en-US" sz="2200" b="1" kern="0" spc="-110" dirty="0">
                <a:solidFill>
                  <a:srgbClr val="003063"/>
                </a:solidFill>
                <a:latin typeface="Arial"/>
                <a:cs typeface="Arial"/>
              </a:rPr>
              <a:t> </a:t>
            </a:r>
            <a:r>
              <a:rPr lang="en-US" sz="2200" b="1" kern="0" spc="-10" dirty="0">
                <a:solidFill>
                  <a:srgbClr val="003063"/>
                </a:solidFill>
                <a:latin typeface="Arial"/>
                <a:cs typeface="Arial"/>
              </a:rPr>
              <a:t>Advisor</a:t>
            </a:r>
            <a:endParaRPr lang="en-US" sz="2200" kern="0" dirty="0">
              <a:solidFill>
                <a:sysClr val="windowText" lastClr="000000"/>
              </a:solidFill>
              <a:latin typeface="Arial"/>
              <a:cs typeface="Arial"/>
            </a:endParaRPr>
          </a:p>
          <a:p>
            <a:pPr marL="12700" marR="3169285" eaLnBrk="1" fontAlgn="auto" hangingPunct="1">
              <a:spcBef>
                <a:spcPts val="0"/>
              </a:spcBef>
              <a:spcAft>
                <a:spcPts val="0"/>
              </a:spcAft>
              <a:defRPr/>
            </a:pPr>
            <a:r>
              <a:rPr lang="en-US" sz="2200" kern="0" dirty="0">
                <a:solidFill>
                  <a:srgbClr val="161616"/>
                </a:solidFill>
                <a:latin typeface="Arial"/>
                <a:cs typeface="Arial"/>
              </a:rPr>
              <a:t>Matt Beaudry</a:t>
            </a:r>
          </a:p>
          <a:p>
            <a:pPr marL="12700" marR="3169285" eaLnBrk="1" fontAlgn="auto" hangingPunct="1">
              <a:spcBef>
                <a:spcPts val="0"/>
              </a:spcBef>
              <a:spcAft>
                <a:spcPts val="0"/>
              </a:spcAft>
              <a:defRPr/>
            </a:pPr>
            <a:r>
              <a:rPr lang="en-US" sz="2200" kern="0" dirty="0">
                <a:solidFill>
                  <a:srgbClr val="161616"/>
                </a:solidFill>
                <a:latin typeface="Arial"/>
                <a:cs typeface="Arial"/>
              </a:rPr>
              <a:t>Jamison Moody</a:t>
            </a:r>
            <a:endParaRPr lang="en-US" sz="2200" kern="0" dirty="0">
              <a:solidFill>
                <a:sysClr val="windowText" lastClr="000000"/>
              </a:solidFill>
              <a:latin typeface="Arial"/>
              <a:cs typeface="Arial"/>
            </a:endParaRPr>
          </a:p>
          <a:p>
            <a:pPr eaLnBrk="1" fontAlgn="auto" hangingPunct="1">
              <a:spcBef>
                <a:spcPts val="30"/>
              </a:spcBef>
              <a:spcAft>
                <a:spcPts val="0"/>
              </a:spcAft>
              <a:defRPr/>
            </a:pPr>
            <a:endParaRPr lang="en-US" sz="2200" kern="0" dirty="0">
              <a:solidFill>
                <a:sysClr val="windowText" lastClr="000000"/>
              </a:solidFill>
              <a:latin typeface="Arial"/>
              <a:cs typeface="Arial"/>
            </a:endParaRPr>
          </a:p>
          <a:p>
            <a:pPr marL="12700" eaLnBrk="1" fontAlgn="auto" hangingPunct="1">
              <a:spcBef>
                <a:spcPts val="0"/>
              </a:spcBef>
              <a:spcAft>
                <a:spcPts val="0"/>
              </a:spcAft>
              <a:defRPr/>
            </a:pPr>
            <a:r>
              <a:rPr lang="en-US" sz="2200" b="1" kern="0" dirty="0">
                <a:solidFill>
                  <a:srgbClr val="003063"/>
                </a:solidFill>
                <a:latin typeface="Arial"/>
                <a:cs typeface="Arial"/>
              </a:rPr>
              <a:t>Cybersecurity</a:t>
            </a:r>
            <a:r>
              <a:rPr lang="en-US" sz="2200" b="1" kern="0" spc="-10" dirty="0">
                <a:solidFill>
                  <a:srgbClr val="003063"/>
                </a:solidFill>
                <a:latin typeface="Arial"/>
                <a:cs typeface="Arial"/>
              </a:rPr>
              <a:t> </a:t>
            </a:r>
            <a:r>
              <a:rPr lang="en-US" sz="2200" b="1" kern="0" dirty="0">
                <a:solidFill>
                  <a:srgbClr val="003063"/>
                </a:solidFill>
                <a:latin typeface="Arial"/>
                <a:cs typeface="Arial"/>
              </a:rPr>
              <a:t>State</a:t>
            </a:r>
            <a:r>
              <a:rPr lang="en-US" sz="2200" b="1" kern="0" spc="-45" dirty="0">
                <a:solidFill>
                  <a:srgbClr val="003063"/>
                </a:solidFill>
                <a:latin typeface="Arial"/>
                <a:cs typeface="Arial"/>
              </a:rPr>
              <a:t> </a:t>
            </a:r>
            <a:r>
              <a:rPr lang="en-US" sz="2200" b="1" kern="0" spc="-10" dirty="0">
                <a:solidFill>
                  <a:srgbClr val="003063"/>
                </a:solidFill>
                <a:latin typeface="Arial"/>
                <a:cs typeface="Arial"/>
              </a:rPr>
              <a:t>Coordinator</a:t>
            </a:r>
            <a:endParaRPr lang="en-US" sz="2200" kern="0" dirty="0">
              <a:solidFill>
                <a:sysClr val="windowText" lastClr="000000"/>
              </a:solidFill>
              <a:latin typeface="Arial"/>
              <a:cs typeface="Arial"/>
            </a:endParaRPr>
          </a:p>
          <a:p>
            <a:pPr marL="12700" eaLnBrk="1" fontAlgn="auto" hangingPunct="1">
              <a:spcBef>
                <a:spcPts val="5"/>
              </a:spcBef>
              <a:spcAft>
                <a:spcPts val="0"/>
              </a:spcAft>
              <a:defRPr/>
            </a:pPr>
            <a:r>
              <a:rPr lang="en-US" sz="2200" kern="0" spc="-10" dirty="0">
                <a:solidFill>
                  <a:srgbClr val="161616"/>
                </a:solidFill>
                <a:latin typeface="Arial"/>
                <a:cs typeface="Arial"/>
              </a:rPr>
              <a:t>Enroute</a:t>
            </a:r>
            <a:endParaRPr lang="en-US" sz="2200" kern="0" dirty="0">
              <a:solidFill>
                <a:sysClr val="windowText" lastClr="000000"/>
              </a:solidFill>
              <a:latin typeface="Arial"/>
              <a:cs typeface="Arial"/>
            </a:endParaRPr>
          </a:p>
          <a:p>
            <a:pPr eaLnBrk="1" fontAlgn="auto" hangingPunct="1">
              <a:spcBef>
                <a:spcPts val="30"/>
              </a:spcBef>
              <a:spcAft>
                <a:spcPts val="0"/>
              </a:spcAft>
              <a:defRPr/>
            </a:pPr>
            <a:endParaRPr lang="en-US" sz="2200" kern="0" dirty="0">
              <a:solidFill>
                <a:sysClr val="windowText" lastClr="000000"/>
              </a:solidFill>
              <a:latin typeface="Arial"/>
              <a:cs typeface="Arial"/>
            </a:endParaRPr>
          </a:p>
          <a:p>
            <a:pPr marL="12700" eaLnBrk="1" fontAlgn="auto" hangingPunct="1">
              <a:spcBef>
                <a:spcPts val="0"/>
              </a:spcBef>
              <a:spcAft>
                <a:spcPts val="0"/>
              </a:spcAft>
              <a:defRPr/>
            </a:pPr>
            <a:r>
              <a:rPr lang="en-US" sz="2200" b="1" kern="0" dirty="0">
                <a:solidFill>
                  <a:srgbClr val="003063"/>
                </a:solidFill>
                <a:latin typeface="Arial"/>
                <a:cs typeface="Arial"/>
              </a:rPr>
              <a:t>Cybersecurity</a:t>
            </a:r>
            <a:r>
              <a:rPr lang="en-US" sz="2200" b="1" kern="0" spc="-105" dirty="0">
                <a:solidFill>
                  <a:srgbClr val="003063"/>
                </a:solidFill>
                <a:latin typeface="Arial"/>
                <a:cs typeface="Arial"/>
              </a:rPr>
              <a:t> </a:t>
            </a:r>
            <a:r>
              <a:rPr lang="en-US" sz="2200" b="1" kern="0" spc="-10" dirty="0">
                <a:solidFill>
                  <a:srgbClr val="003063"/>
                </a:solidFill>
                <a:latin typeface="Arial"/>
                <a:cs typeface="Arial"/>
              </a:rPr>
              <a:t>Advisor</a:t>
            </a:r>
            <a:endParaRPr lang="en-US" sz="2200" kern="0" dirty="0">
              <a:solidFill>
                <a:sysClr val="windowText" lastClr="000000"/>
              </a:solidFill>
              <a:latin typeface="Arial"/>
              <a:cs typeface="Arial"/>
            </a:endParaRPr>
          </a:p>
          <a:p>
            <a:pPr marL="12700" eaLnBrk="1" fontAlgn="auto" hangingPunct="1">
              <a:spcBef>
                <a:spcPts val="0"/>
              </a:spcBef>
              <a:spcAft>
                <a:spcPts val="0"/>
              </a:spcAft>
              <a:defRPr/>
            </a:pPr>
            <a:r>
              <a:rPr lang="en-US" sz="2200" kern="0" dirty="0">
                <a:solidFill>
                  <a:srgbClr val="161616"/>
                </a:solidFill>
                <a:latin typeface="Arial"/>
                <a:cs typeface="Arial"/>
              </a:rPr>
              <a:t>Rick</a:t>
            </a:r>
            <a:r>
              <a:rPr lang="en-US" sz="2200" kern="0" spc="-30" dirty="0">
                <a:solidFill>
                  <a:srgbClr val="161616"/>
                </a:solidFill>
                <a:latin typeface="Arial"/>
                <a:cs typeface="Arial"/>
              </a:rPr>
              <a:t> </a:t>
            </a:r>
            <a:r>
              <a:rPr lang="en-US" sz="2200" kern="0" spc="-10" dirty="0">
                <a:solidFill>
                  <a:srgbClr val="161616"/>
                </a:solidFill>
                <a:latin typeface="Arial"/>
                <a:cs typeface="Arial"/>
              </a:rPr>
              <a:t>Gardner</a:t>
            </a:r>
            <a:endParaRPr lang="en-US" sz="2200" kern="0" dirty="0">
              <a:solidFill>
                <a:sysClr val="windowText" lastClr="000000"/>
              </a:solidFill>
              <a:latin typeface="Arial"/>
              <a:cs typeface="Arial"/>
            </a:endParaRPr>
          </a:p>
          <a:p>
            <a:pPr eaLnBrk="1" fontAlgn="auto" hangingPunct="1">
              <a:spcBef>
                <a:spcPts val="35"/>
              </a:spcBef>
              <a:spcAft>
                <a:spcPts val="0"/>
              </a:spcAft>
              <a:defRPr/>
            </a:pPr>
            <a:endParaRPr lang="en-US" sz="2200" kern="0" dirty="0">
              <a:solidFill>
                <a:sysClr val="windowText" lastClr="000000"/>
              </a:solidFill>
              <a:latin typeface="Arial"/>
              <a:cs typeface="Arial"/>
            </a:endParaRPr>
          </a:p>
          <a:p>
            <a:pPr marL="12700" eaLnBrk="1" fontAlgn="auto" hangingPunct="1">
              <a:spcBef>
                <a:spcPts val="0"/>
              </a:spcBef>
              <a:spcAft>
                <a:spcPts val="0"/>
              </a:spcAft>
              <a:defRPr/>
            </a:pPr>
            <a:r>
              <a:rPr lang="en-US" sz="2200" b="1" kern="0" dirty="0">
                <a:solidFill>
                  <a:srgbClr val="003063"/>
                </a:solidFill>
                <a:latin typeface="Arial"/>
                <a:cs typeface="Arial"/>
              </a:rPr>
              <a:t>Emergency</a:t>
            </a:r>
            <a:r>
              <a:rPr lang="en-US" sz="2200" b="1" kern="0" spc="-25" dirty="0">
                <a:solidFill>
                  <a:srgbClr val="003063"/>
                </a:solidFill>
                <a:latin typeface="Arial"/>
                <a:cs typeface="Arial"/>
              </a:rPr>
              <a:t> </a:t>
            </a:r>
            <a:r>
              <a:rPr lang="en-US" sz="2200" b="1" kern="0" dirty="0">
                <a:solidFill>
                  <a:srgbClr val="003063"/>
                </a:solidFill>
                <a:latin typeface="Arial"/>
                <a:cs typeface="Arial"/>
              </a:rPr>
              <a:t>Communications</a:t>
            </a:r>
            <a:r>
              <a:rPr lang="en-US" sz="2200" b="1" kern="0" spc="-30" dirty="0">
                <a:solidFill>
                  <a:srgbClr val="003063"/>
                </a:solidFill>
                <a:latin typeface="Arial"/>
                <a:cs typeface="Arial"/>
              </a:rPr>
              <a:t> </a:t>
            </a:r>
            <a:r>
              <a:rPr lang="en-US" sz="2200" b="1" kern="0" spc="-10" dirty="0">
                <a:solidFill>
                  <a:srgbClr val="003063"/>
                </a:solidFill>
                <a:latin typeface="Arial"/>
                <a:cs typeface="Arial"/>
              </a:rPr>
              <a:t>Coordinator</a:t>
            </a:r>
            <a:endParaRPr lang="en-US" sz="2200" kern="0" dirty="0">
              <a:solidFill>
                <a:sysClr val="windowText" lastClr="000000"/>
              </a:solidFill>
              <a:latin typeface="Arial"/>
              <a:cs typeface="Arial"/>
            </a:endParaRPr>
          </a:p>
          <a:p>
            <a:pPr marL="12700" eaLnBrk="1" fontAlgn="auto" hangingPunct="1">
              <a:spcBef>
                <a:spcPts val="0"/>
              </a:spcBef>
              <a:spcAft>
                <a:spcPts val="0"/>
              </a:spcAft>
              <a:defRPr/>
            </a:pPr>
            <a:r>
              <a:rPr lang="en-US" sz="2200" kern="0" dirty="0">
                <a:solidFill>
                  <a:srgbClr val="161616"/>
                </a:solidFill>
                <a:latin typeface="Arial"/>
                <a:cs typeface="Arial"/>
              </a:rPr>
              <a:t>Gordy</a:t>
            </a:r>
            <a:r>
              <a:rPr lang="en-US" sz="2200" kern="0" spc="-20" dirty="0">
                <a:solidFill>
                  <a:srgbClr val="161616"/>
                </a:solidFill>
                <a:latin typeface="Arial"/>
                <a:cs typeface="Arial"/>
              </a:rPr>
              <a:t> Coles</a:t>
            </a:r>
            <a:endParaRPr lang="en-US" sz="2200" kern="0" dirty="0">
              <a:solidFill>
                <a:sysClr val="windowText" lastClr="000000"/>
              </a:solidFill>
              <a:latin typeface="Arial"/>
              <a:cs typeface="Arial"/>
            </a:endParaRPr>
          </a:p>
          <a:p>
            <a:pPr eaLnBrk="1" fontAlgn="auto" hangingPunct="1">
              <a:spcBef>
                <a:spcPts val="30"/>
              </a:spcBef>
              <a:spcAft>
                <a:spcPts val="0"/>
              </a:spcAft>
              <a:defRPr/>
            </a:pPr>
            <a:endParaRPr lang="en-US" sz="2200" kern="0" dirty="0">
              <a:solidFill>
                <a:sysClr val="windowText" lastClr="000000"/>
              </a:solidFill>
              <a:latin typeface="Arial"/>
              <a:cs typeface="Arial"/>
            </a:endParaRPr>
          </a:p>
          <a:p>
            <a:pPr marL="12700" eaLnBrk="1" fontAlgn="auto" hangingPunct="1">
              <a:spcBef>
                <a:spcPts val="5"/>
              </a:spcBef>
              <a:spcAft>
                <a:spcPts val="0"/>
              </a:spcAft>
              <a:defRPr/>
            </a:pPr>
            <a:r>
              <a:rPr lang="en-US" sz="2200" b="1" kern="0" dirty="0">
                <a:solidFill>
                  <a:srgbClr val="003063"/>
                </a:solidFill>
                <a:latin typeface="Arial"/>
                <a:cs typeface="Arial"/>
              </a:rPr>
              <a:t>Chemical</a:t>
            </a:r>
            <a:r>
              <a:rPr lang="en-US" sz="2200" b="1" kern="0" spc="-105" dirty="0">
                <a:solidFill>
                  <a:srgbClr val="003063"/>
                </a:solidFill>
                <a:latin typeface="Arial"/>
                <a:cs typeface="Arial"/>
              </a:rPr>
              <a:t> </a:t>
            </a:r>
            <a:r>
              <a:rPr lang="en-US" sz="2200" b="1" kern="0" dirty="0">
                <a:solidFill>
                  <a:srgbClr val="003063"/>
                </a:solidFill>
                <a:latin typeface="Arial"/>
                <a:cs typeface="Arial"/>
              </a:rPr>
              <a:t>Security</a:t>
            </a:r>
            <a:r>
              <a:rPr lang="en-US" sz="2200" b="1" kern="0" spc="-105" dirty="0">
                <a:solidFill>
                  <a:srgbClr val="003063"/>
                </a:solidFill>
                <a:latin typeface="Arial"/>
                <a:cs typeface="Arial"/>
              </a:rPr>
              <a:t> </a:t>
            </a:r>
            <a:r>
              <a:rPr lang="en-US" sz="2200" b="1" kern="0" spc="-10" dirty="0">
                <a:solidFill>
                  <a:srgbClr val="003063"/>
                </a:solidFill>
                <a:latin typeface="Arial"/>
                <a:cs typeface="Arial"/>
              </a:rPr>
              <a:t>Inspector</a:t>
            </a:r>
            <a:endParaRPr lang="en-US" sz="2200" kern="0" dirty="0">
              <a:solidFill>
                <a:sysClr val="windowText" lastClr="000000"/>
              </a:solidFill>
              <a:latin typeface="Arial"/>
              <a:cs typeface="Arial"/>
            </a:endParaRPr>
          </a:p>
          <a:p>
            <a:pPr marL="12700" eaLnBrk="1" fontAlgn="auto" hangingPunct="1">
              <a:spcBef>
                <a:spcPts val="0"/>
              </a:spcBef>
              <a:spcAft>
                <a:spcPts val="0"/>
              </a:spcAft>
              <a:defRPr/>
            </a:pPr>
            <a:r>
              <a:rPr lang="en-US" sz="2200" kern="0" dirty="0">
                <a:solidFill>
                  <a:srgbClr val="161616"/>
                </a:solidFill>
                <a:latin typeface="Arial"/>
                <a:cs typeface="Arial"/>
              </a:rPr>
              <a:t>Dave</a:t>
            </a:r>
            <a:r>
              <a:rPr lang="en-US" sz="2200" kern="0" spc="-10" dirty="0">
                <a:solidFill>
                  <a:srgbClr val="161616"/>
                </a:solidFill>
                <a:latin typeface="Arial"/>
                <a:cs typeface="Arial"/>
              </a:rPr>
              <a:t> Senninger</a:t>
            </a:r>
            <a:endParaRPr lang="en-US" sz="2200" kern="0" dirty="0">
              <a:solidFill>
                <a:sysClr val="windowText" lastClr="000000"/>
              </a:solidFill>
              <a:latin typeface="Arial"/>
              <a:cs typeface="Arial"/>
            </a:endParaRPr>
          </a:p>
        </p:txBody>
      </p:sp>
    </p:spTree>
    <p:extLst>
      <p:ext uri="{BB962C8B-B14F-4D97-AF65-F5344CB8AC3E}">
        <p14:creationId xmlns:p14="http://schemas.microsoft.com/office/powerpoint/2010/main" val="978487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Number Placeholder 1"/>
          <p:cNvSpPr>
            <a:spLocks noGrp="1" noChangeArrowheads="1"/>
          </p:cNvSpPr>
          <p:nvPr>
            <p:ph type="sldNum" sz="quarter" idx="4294967295"/>
          </p:nvPr>
        </p:nvSpPr>
        <p:spPr>
          <a:xfrm>
            <a:off x="9731375" y="6167438"/>
            <a:ext cx="533400" cy="2778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F644C127-C7AD-4AF1-9973-A426B013CD6E}" type="slidenum">
              <a:rPr lang="en-US" altLang="en-US" sz="1200">
                <a:solidFill>
                  <a:srgbClr val="5A5B5D"/>
                </a:solidFill>
              </a:rPr>
              <a:pPr/>
              <a:t>43</a:t>
            </a:fld>
            <a:endParaRPr lang="en-US" altLang="en-US" sz="1200">
              <a:solidFill>
                <a:srgbClr val="5A5B5D"/>
              </a:solidFill>
            </a:endParaRPr>
          </a:p>
        </p:txBody>
      </p:sp>
      <p:sp>
        <p:nvSpPr>
          <p:cNvPr id="37890" name="TextBox 2">
            <a:extLst>
              <a:ext uri="{FF2B5EF4-FFF2-40B4-BE49-F238E27FC236}">
                <a16:creationId xmlns:a16="http://schemas.microsoft.com/office/drawing/2014/main" id="{6B7A28B4-52F9-BE4C-86A9-439930A7467C}"/>
              </a:ext>
            </a:extLst>
          </p:cNvPr>
          <p:cNvSpPr txBox="1">
            <a:spLocks noChangeArrowheads="1"/>
          </p:cNvSpPr>
          <p:nvPr/>
        </p:nvSpPr>
        <p:spPr bwMode="auto">
          <a:xfrm>
            <a:off x="6391274" y="2362201"/>
            <a:ext cx="4192686"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defRPr/>
            </a:pPr>
            <a:r>
              <a:rPr lang="en-US" altLang="en-US" dirty="0">
                <a:solidFill>
                  <a:srgbClr val="000000"/>
                </a:solidFill>
                <a:latin typeface="+mn-lt"/>
              </a:rPr>
              <a:t>For more information:</a:t>
            </a:r>
          </a:p>
          <a:p>
            <a:pPr algn="r">
              <a:lnSpc>
                <a:spcPts val="2400"/>
              </a:lnSpc>
              <a:defRPr/>
            </a:pPr>
            <a:r>
              <a:rPr lang="en-US" altLang="en-US" sz="2200" b="1" dirty="0">
                <a:solidFill>
                  <a:srgbClr val="000000"/>
                </a:solidFill>
                <a:latin typeface="+mn-lt"/>
              </a:rPr>
              <a:t>cisa.gov</a:t>
            </a:r>
          </a:p>
          <a:p>
            <a:pPr algn="r">
              <a:defRPr/>
            </a:pPr>
            <a:endParaRPr lang="en-US" altLang="en-US" sz="1800" dirty="0">
              <a:solidFill>
                <a:srgbClr val="000000"/>
              </a:solidFill>
              <a:latin typeface="+mn-lt"/>
            </a:endParaRPr>
          </a:p>
          <a:p>
            <a:pPr algn="r">
              <a:defRPr/>
            </a:pPr>
            <a:endParaRPr lang="en-US" altLang="en-US" sz="1800" dirty="0">
              <a:solidFill>
                <a:srgbClr val="000000"/>
              </a:solidFill>
              <a:latin typeface="+mn-lt"/>
            </a:endParaRPr>
          </a:p>
          <a:p>
            <a:pPr algn="r">
              <a:spcAft>
                <a:spcPts val="1200"/>
              </a:spcAft>
              <a:defRPr/>
            </a:pPr>
            <a:r>
              <a:rPr lang="en-US" altLang="en-US" b="1" dirty="0">
                <a:solidFill>
                  <a:srgbClr val="000000"/>
                </a:solidFill>
                <a:latin typeface="+mn-lt"/>
              </a:rPr>
              <a:t>Questions?</a:t>
            </a:r>
          </a:p>
          <a:p>
            <a:pPr algn="r">
              <a:lnSpc>
                <a:spcPts val="2400"/>
              </a:lnSpc>
              <a:spcAft>
                <a:spcPts val="1200"/>
              </a:spcAft>
              <a:defRPr/>
            </a:pPr>
            <a:r>
              <a:rPr lang="en-US" sz="2200" dirty="0">
                <a:solidFill>
                  <a:srgbClr val="000000"/>
                </a:solidFill>
                <a:latin typeface="+mn-lt"/>
              </a:rPr>
              <a:t>matthew.beaudry@cisa.dhs.gov</a:t>
            </a:r>
          </a:p>
          <a:p>
            <a:pPr algn="r">
              <a:lnSpc>
                <a:spcPts val="2400"/>
              </a:lnSpc>
              <a:spcAft>
                <a:spcPts val="1200"/>
              </a:spcAft>
              <a:defRPr/>
            </a:pPr>
            <a:r>
              <a:rPr lang="en-US" altLang="en-US" sz="2200" dirty="0">
                <a:solidFill>
                  <a:srgbClr val="000000"/>
                </a:solidFill>
                <a:latin typeface="+mn-lt"/>
              </a:rPr>
              <a:t>801-837-8314</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F09603-34C3-4615-A546-CD459D6F2023}"/>
              </a:ext>
            </a:extLst>
          </p:cNvPr>
          <p:cNvSpPr>
            <a:spLocks noGrp="1"/>
          </p:cNvSpPr>
          <p:nvPr>
            <p:ph type="sldNum" sz="quarter" idx="10"/>
          </p:nvPr>
        </p:nvSpPr>
        <p:spPr/>
        <p:txBody>
          <a:bodyPr/>
          <a:lstStyle/>
          <a:p>
            <a:pPr>
              <a:defRPr/>
            </a:pPr>
            <a:fld id="{E5B367E4-E490-5D4C-B162-F1E62EFCCBB8}" type="slidenum">
              <a:rPr lang="en-US" altLang="en-US" smtClean="0"/>
              <a:pPr>
                <a:defRPr/>
              </a:pPr>
              <a:t>45</a:t>
            </a:fld>
            <a:endParaRPr lang="en-US" altLang="en-US"/>
          </a:p>
        </p:txBody>
      </p:sp>
      <p:sp>
        <p:nvSpPr>
          <p:cNvPr id="5" name="TextBox 2">
            <a:extLst>
              <a:ext uri="{FF2B5EF4-FFF2-40B4-BE49-F238E27FC236}">
                <a16:creationId xmlns:a16="http://schemas.microsoft.com/office/drawing/2014/main" id="{5CC03FA8-A3D4-46A0-A7B8-931389B7B9DD}"/>
              </a:ext>
            </a:extLst>
          </p:cNvPr>
          <p:cNvSpPr txBox="1">
            <a:spLocks noChangeArrowheads="1"/>
          </p:cNvSpPr>
          <p:nvPr/>
        </p:nvSpPr>
        <p:spPr bwMode="auto">
          <a:xfrm>
            <a:off x="7199405" y="1371600"/>
            <a:ext cx="4382995"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r>
              <a:rPr lang="en-US" altLang="en-US" sz="2800">
                <a:solidFill>
                  <a:srgbClr val="000000"/>
                </a:solidFill>
                <a:latin typeface="+mn-lt"/>
              </a:rPr>
              <a:t>For more information:</a:t>
            </a:r>
          </a:p>
          <a:p>
            <a:pPr algn="r"/>
            <a:r>
              <a:rPr lang="en-US" altLang="en-US" sz="2800">
                <a:solidFill>
                  <a:srgbClr val="005288"/>
                </a:solidFill>
                <a:latin typeface="+mn-lt"/>
                <a:hlinkClick r:id="rId2">
                  <a:extLst>
                    <a:ext uri="{A12FA001-AC4F-418D-AE19-62706E023703}">
                      <ahyp:hlinkClr xmlns:ahyp="http://schemas.microsoft.com/office/drawing/2018/hyperlinkcolor" val="tx"/>
                    </a:ext>
                  </a:extLst>
                </a:hlinkClick>
              </a:rPr>
              <a:t>cisa.gov/chemical-security</a:t>
            </a:r>
            <a:endParaRPr lang="en-US" altLang="en-US" sz="2800">
              <a:solidFill>
                <a:srgbClr val="005288"/>
              </a:solidFill>
              <a:latin typeface="+mn-lt"/>
            </a:endParaRPr>
          </a:p>
          <a:p>
            <a:pPr algn="r"/>
            <a:r>
              <a:rPr lang="en-US" altLang="en-US" sz="2800">
                <a:solidFill>
                  <a:srgbClr val="005288"/>
                </a:solidFill>
                <a:latin typeface="+mn-lt"/>
                <a:hlinkClick r:id="rId3"/>
              </a:rPr>
              <a:t>cisa.gov/cfats</a:t>
            </a:r>
            <a:endParaRPr lang="en-US" altLang="en-US" sz="2800">
              <a:solidFill>
                <a:srgbClr val="005288"/>
              </a:solidFill>
              <a:latin typeface="+mn-lt"/>
            </a:endParaRPr>
          </a:p>
          <a:p>
            <a:pPr algn="r"/>
            <a:r>
              <a:rPr lang="en-US" altLang="en-US" sz="2800">
                <a:solidFill>
                  <a:srgbClr val="005288"/>
                </a:solidFill>
                <a:latin typeface="+mn-lt"/>
                <a:hlinkClick r:id="rId4"/>
              </a:rPr>
              <a:t>cisa.gov/chemlock</a:t>
            </a:r>
            <a:endParaRPr lang="en-US" altLang="en-US" sz="2800">
              <a:solidFill>
                <a:srgbClr val="005288"/>
              </a:solidFill>
              <a:latin typeface="+mn-lt"/>
            </a:endParaRPr>
          </a:p>
          <a:p>
            <a:pPr algn="r"/>
            <a:endParaRPr lang="en-US" altLang="en-US" sz="2800">
              <a:solidFill>
                <a:srgbClr val="005288"/>
              </a:solidFill>
              <a:latin typeface="+mn-lt"/>
            </a:endParaRPr>
          </a:p>
          <a:p>
            <a:pPr algn="r"/>
            <a:r>
              <a:rPr lang="en-US" altLang="en-US" sz="2800">
                <a:solidFill>
                  <a:srgbClr val="000000"/>
                </a:solidFill>
                <a:latin typeface="+mn-lt"/>
              </a:rPr>
              <a:t>For questions:</a:t>
            </a:r>
          </a:p>
          <a:p>
            <a:pPr algn="r"/>
            <a:r>
              <a:rPr lang="en-US" altLang="en-US" sz="2800">
                <a:solidFill>
                  <a:srgbClr val="005288"/>
                </a:solidFill>
                <a:latin typeface="+mn-lt"/>
                <a:hlinkClick r:id="rId5">
                  <a:extLst>
                    <a:ext uri="{A12FA001-AC4F-418D-AE19-62706E023703}">
                      <ahyp:hlinkClr xmlns:ahyp="http://schemas.microsoft.com/office/drawing/2018/hyperlinkcolor" val="tx"/>
                    </a:ext>
                  </a:extLst>
                </a:hlinkClick>
              </a:rPr>
              <a:t>CFATS@hq.dhs.gov</a:t>
            </a:r>
            <a:endParaRPr lang="en-US" altLang="en-US" sz="2800">
              <a:solidFill>
                <a:srgbClr val="005288"/>
              </a:solidFill>
              <a:latin typeface="+mn-lt"/>
            </a:endParaRPr>
          </a:p>
          <a:p>
            <a:pPr algn="r"/>
            <a:r>
              <a:rPr lang="en-US" altLang="en-US" sz="2800">
                <a:solidFill>
                  <a:srgbClr val="005288"/>
                </a:solidFill>
                <a:latin typeface="+mn-lt"/>
                <a:hlinkClick r:id="rId6">
                  <a:extLst>
                    <a:ext uri="{A12FA001-AC4F-418D-AE19-62706E023703}">
                      <ahyp:hlinkClr xmlns:ahyp="http://schemas.microsoft.com/office/drawing/2018/hyperlinkcolor" val="tx"/>
                    </a:ext>
                  </a:extLst>
                </a:hlinkClick>
              </a:rPr>
              <a:t>ChemLock@cisa.dhs.gov</a:t>
            </a:r>
            <a:endParaRPr lang="en-US" altLang="en-US" sz="2800">
              <a:solidFill>
                <a:srgbClr val="005288"/>
              </a:solidFill>
              <a:latin typeface="+mn-lt"/>
            </a:endParaRPr>
          </a:p>
        </p:txBody>
      </p:sp>
    </p:spTree>
    <p:extLst>
      <p:ext uri="{BB962C8B-B14F-4D97-AF65-F5344CB8AC3E}">
        <p14:creationId xmlns:p14="http://schemas.microsoft.com/office/powerpoint/2010/main" val="363616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DE82AE24-E4A0-4F82-BEF9-AA154E90D9F1}"/>
              </a:ext>
            </a:extLst>
          </p:cNvPr>
          <p:cNvSpPr/>
          <p:nvPr/>
        </p:nvSpPr>
        <p:spPr bwMode="auto">
          <a:xfrm>
            <a:off x="368298" y="1113428"/>
            <a:ext cx="6689450" cy="451676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3314" name="Title 3">
            <a:extLst>
              <a:ext uri="{FF2B5EF4-FFF2-40B4-BE49-F238E27FC236}">
                <a16:creationId xmlns:a16="http://schemas.microsoft.com/office/drawing/2014/main" id="{D2184DE9-B68C-9E47-B909-758DFC31C31F}"/>
              </a:ext>
            </a:extLst>
          </p:cNvPr>
          <p:cNvSpPr>
            <a:spLocks noGrp="1" noChangeArrowheads="1"/>
          </p:cNvSpPr>
          <p:nvPr>
            <p:ph type="ctrTitle"/>
          </p:nvPr>
        </p:nvSpPr>
        <p:spPr bwMode="auto">
          <a:extLst>
            <a:ext uri="{91240B29-F687-4F45-9708-019B960494DF}">
              <a14:hiddenLine xmlns:a14="http://schemas.microsoft.com/office/drawing/2010/main" w="9525">
                <a:solidFill>
                  <a:srgbClr val="000000"/>
                </a:solidFill>
                <a:miter lim="800000"/>
                <a:headEnd/>
                <a:tailEnd/>
              </a14:hiddenLine>
            </a:ext>
          </a:extLst>
        </p:spPr>
        <p:txBody>
          <a:bodyPr vert="horz" wrap="square" rIns="91440" numCol="1" anchor="t" anchorCtr="0" compatLnSpc="1">
            <a:prstTxWarp prst="textNoShape">
              <a:avLst/>
            </a:prstTxWarp>
          </a:bodyPr>
          <a:lstStyle/>
          <a:p>
            <a:r>
              <a:rPr lang="en-US" altLang="en-US" sz="3600"/>
              <a:t>CISA Programs to Secure Chemicals</a:t>
            </a:r>
          </a:p>
        </p:txBody>
      </p:sp>
      <p:sp>
        <p:nvSpPr>
          <p:cNvPr id="13313" name="Slide Number Placeholder 1">
            <a:extLst>
              <a:ext uri="{FF2B5EF4-FFF2-40B4-BE49-F238E27FC236}">
                <a16:creationId xmlns:a16="http://schemas.microsoft.com/office/drawing/2014/main" id="{67325F88-3CD8-C545-AE75-5E7FFA6FEF96}"/>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76180A1B-FE77-B54C-82D8-5099072E903E}" type="slidenum">
              <a:rPr lang="en-US" altLang="en-US" sz="1200" smtClean="0">
                <a:solidFill>
                  <a:srgbClr val="5A5B5D"/>
                </a:solidFill>
              </a:rPr>
              <a:pPr/>
              <a:t>5</a:t>
            </a:fld>
            <a:endParaRPr lang="en-US" altLang="en-US" sz="1200">
              <a:solidFill>
                <a:srgbClr val="5A5B5D"/>
              </a:solidFill>
            </a:endParaRPr>
          </a:p>
        </p:txBody>
      </p:sp>
      <p:sp>
        <p:nvSpPr>
          <p:cNvPr id="54" name="Rectangle 53">
            <a:extLst>
              <a:ext uri="{FF2B5EF4-FFF2-40B4-BE49-F238E27FC236}">
                <a16:creationId xmlns:a16="http://schemas.microsoft.com/office/drawing/2014/main" id="{491DABD9-5E81-4F4A-9881-2F7B14F3BA9C}"/>
              </a:ext>
            </a:extLst>
          </p:cNvPr>
          <p:cNvSpPr/>
          <p:nvPr/>
        </p:nvSpPr>
        <p:spPr bwMode="auto">
          <a:xfrm rot="5400000">
            <a:off x="7638360" y="1101824"/>
            <a:ext cx="2130559" cy="2523800"/>
          </a:xfrm>
          <a:prstGeom prst="rect">
            <a:avLst/>
          </a:prstGeom>
          <a:solidFill>
            <a:srgbClr val="981D2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55" name="TextBox 54">
            <a:extLst>
              <a:ext uri="{FF2B5EF4-FFF2-40B4-BE49-F238E27FC236}">
                <a16:creationId xmlns:a16="http://schemas.microsoft.com/office/drawing/2014/main" id="{39F1B5EE-19F7-47CB-88C6-C0A3F1987C61}"/>
              </a:ext>
            </a:extLst>
          </p:cNvPr>
          <p:cNvSpPr txBox="1"/>
          <p:nvPr/>
        </p:nvSpPr>
        <p:spPr>
          <a:xfrm>
            <a:off x="7669566" y="1445833"/>
            <a:ext cx="2208081" cy="664797"/>
          </a:xfrm>
          <a:prstGeom prst="rect">
            <a:avLst/>
          </a:prstGeom>
          <a:noFill/>
          <a:ln>
            <a:noFill/>
          </a:ln>
        </p:spPr>
        <p:txBody>
          <a:bodyPr wrap="square" lIns="0" tIns="0" rIns="0" bIns="0" rtlCol="0" anchor="ctr" anchorCtr="0">
            <a:spAutoFit/>
          </a:bodyPr>
          <a:lstStyle/>
          <a:p>
            <a:pPr marL="0" lvl="0" indent="0" defTabSz="577850">
              <a:lnSpc>
                <a:spcPct val="90000"/>
              </a:lnSpc>
              <a:spcBef>
                <a:spcPct val="0"/>
              </a:spcBef>
              <a:spcAft>
                <a:spcPct val="35000"/>
              </a:spcAft>
              <a:buNone/>
            </a:pPr>
            <a:r>
              <a:rPr lang="en-US" sz="1600" b="1" kern="1200"/>
              <a:t>Proposed Ammonium Nitrate (AN) Security Regulation</a:t>
            </a:r>
          </a:p>
        </p:txBody>
      </p:sp>
      <p:sp>
        <p:nvSpPr>
          <p:cNvPr id="60" name="Rectangle 59">
            <a:extLst>
              <a:ext uri="{FF2B5EF4-FFF2-40B4-BE49-F238E27FC236}">
                <a16:creationId xmlns:a16="http://schemas.microsoft.com/office/drawing/2014/main" id="{EAB3F9D6-D903-48F9-819E-1C387BEFF273}"/>
              </a:ext>
            </a:extLst>
          </p:cNvPr>
          <p:cNvSpPr/>
          <p:nvPr/>
        </p:nvSpPr>
        <p:spPr bwMode="auto">
          <a:xfrm rot="5400000">
            <a:off x="2813662" y="-815086"/>
            <a:ext cx="2130560" cy="6357611"/>
          </a:xfrm>
          <a:prstGeom prst="rect">
            <a:avLst/>
          </a:prstGeom>
          <a:solidFill>
            <a:srgbClr val="005288"/>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3" name="Rectangle 2">
            <a:extLst>
              <a:ext uri="{FF2B5EF4-FFF2-40B4-BE49-F238E27FC236}">
                <a16:creationId xmlns:a16="http://schemas.microsoft.com/office/drawing/2014/main" id="{DC5FBCE1-99D2-49A7-964B-E0C80CD363AB}"/>
              </a:ext>
            </a:extLst>
          </p:cNvPr>
          <p:cNvSpPr/>
          <p:nvPr/>
        </p:nvSpPr>
        <p:spPr bwMode="auto">
          <a:xfrm>
            <a:off x="1181104" y="5639424"/>
            <a:ext cx="3837689" cy="1104192"/>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61" name="TextBox 60">
            <a:extLst>
              <a:ext uri="{FF2B5EF4-FFF2-40B4-BE49-F238E27FC236}">
                <a16:creationId xmlns:a16="http://schemas.microsoft.com/office/drawing/2014/main" id="{E9A269CD-5C1E-49E9-BB23-647AD1F35C0B}"/>
              </a:ext>
            </a:extLst>
          </p:cNvPr>
          <p:cNvSpPr txBox="1"/>
          <p:nvPr/>
        </p:nvSpPr>
        <p:spPr>
          <a:xfrm>
            <a:off x="2146422" y="1440592"/>
            <a:ext cx="4813763" cy="1782026"/>
          </a:xfrm>
          <a:prstGeom prst="rect">
            <a:avLst/>
          </a:prstGeom>
          <a:noFill/>
          <a:ln>
            <a:noFill/>
          </a:ln>
        </p:spPr>
        <p:txBody>
          <a:bodyPr wrap="square" lIns="0" tIns="0" rIns="0" bIns="0" rtlCol="0" anchor="b" anchorCtr="0">
            <a:spAutoFit/>
          </a:bodyPr>
          <a:lstStyle/>
          <a:p>
            <a:pPr lvl="0" defTabSz="577850">
              <a:lnSpc>
                <a:spcPct val="90000"/>
              </a:lnSpc>
              <a:spcBef>
                <a:spcPct val="0"/>
              </a:spcBef>
              <a:spcAft>
                <a:spcPct val="35000"/>
              </a:spcAft>
            </a:pPr>
            <a:r>
              <a:rPr lang="en-US" sz="2000" b="1" kern="1200" dirty="0"/>
              <a:t>Chemical Facility Anti-Terrorism Standards (CFATS) Regulation</a:t>
            </a:r>
          </a:p>
          <a:p>
            <a:pPr marL="228600" marR="0" lvl="0" indent="-228600" algn="l" defTabSz="577850" rtl="0" eaLnBrk="0" fontAlgn="base" latinLnBrk="0" hangingPunct="0">
              <a:lnSpc>
                <a:spcPct val="90000"/>
              </a:lnSpc>
              <a:spcBef>
                <a:spcPct val="0"/>
              </a:spcBef>
              <a:spcAft>
                <a:spcPct val="35000"/>
              </a:spcAft>
              <a:buClrTx/>
              <a:buSzTx/>
              <a:buFont typeface="Franklin Gothic Book" panose="020B0503020102020204" pitchFamily="34" charset="0"/>
              <a:buChar char="►"/>
              <a:tabLst/>
              <a:defRPr/>
            </a:pPr>
            <a:r>
              <a:rPr lang="en-US" sz="1400" dirty="0">
                <a:solidFill>
                  <a:srgbClr val="FFFFFF"/>
                </a:solidFill>
              </a:rPr>
              <a:t>Facilities must report chemicals of interest (COI) </a:t>
            </a:r>
          </a:p>
          <a:p>
            <a:pPr marL="228600" marR="0" lvl="0" indent="-228600" algn="l" defTabSz="577850" rtl="0" eaLnBrk="0" fontAlgn="base" latinLnBrk="0" hangingPunct="0">
              <a:lnSpc>
                <a:spcPct val="90000"/>
              </a:lnSpc>
              <a:spcBef>
                <a:spcPct val="0"/>
              </a:spcBef>
              <a:spcAft>
                <a:spcPct val="35000"/>
              </a:spcAft>
              <a:buClrTx/>
              <a:buSzTx/>
              <a:buFont typeface="Franklin Gothic Book" panose="020B0503020102020204" pitchFamily="34" charset="0"/>
              <a:buChar char="►"/>
              <a:tabLst/>
              <a:defRPr/>
            </a:pPr>
            <a:r>
              <a:rPr lang="en-US" sz="1400" dirty="0">
                <a:solidFill>
                  <a:srgbClr val="FFFFFF"/>
                </a:solidFill>
              </a:rPr>
              <a:t>High-risk facilities create tailored chemical security plans that meet CISA’s cyber and physical security standards</a:t>
            </a:r>
          </a:p>
          <a:p>
            <a:pPr marL="228600" marR="0" lvl="0" indent="-228600" algn="l" defTabSz="577850" rtl="0" eaLnBrk="0" fontAlgn="base" latinLnBrk="0" hangingPunct="0">
              <a:lnSpc>
                <a:spcPct val="90000"/>
              </a:lnSpc>
              <a:spcBef>
                <a:spcPct val="0"/>
              </a:spcBef>
              <a:spcAft>
                <a:spcPct val="35000"/>
              </a:spcAft>
              <a:buClrTx/>
              <a:buSzTx/>
              <a:buFont typeface="Franklin Gothic Book" panose="020B05030201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Program is set to expire on July 27, 2023; CISA supports long-term (5+ years) reauthorization</a:t>
            </a:r>
          </a:p>
        </p:txBody>
      </p:sp>
      <p:sp>
        <p:nvSpPr>
          <p:cNvPr id="32" name="Rectangle 31">
            <a:extLst>
              <a:ext uri="{FF2B5EF4-FFF2-40B4-BE49-F238E27FC236}">
                <a16:creationId xmlns:a16="http://schemas.microsoft.com/office/drawing/2014/main" id="{950D5468-731F-4A9B-BAE5-FE6D3BA76F71}"/>
              </a:ext>
            </a:extLst>
          </p:cNvPr>
          <p:cNvSpPr/>
          <p:nvPr/>
        </p:nvSpPr>
        <p:spPr bwMode="auto">
          <a:xfrm>
            <a:off x="8465241" y="5808897"/>
            <a:ext cx="3486150" cy="880612"/>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atin typeface="Arial" charset="0"/>
            </a:endParaRPr>
          </a:p>
        </p:txBody>
      </p:sp>
      <p:sp>
        <p:nvSpPr>
          <p:cNvPr id="16" name="TextBox 15">
            <a:extLst>
              <a:ext uri="{FF2B5EF4-FFF2-40B4-BE49-F238E27FC236}">
                <a16:creationId xmlns:a16="http://schemas.microsoft.com/office/drawing/2014/main" id="{59055FDA-A331-467E-B174-DD2A3126869B}"/>
              </a:ext>
            </a:extLst>
          </p:cNvPr>
          <p:cNvSpPr txBox="1"/>
          <p:nvPr/>
        </p:nvSpPr>
        <p:spPr>
          <a:xfrm>
            <a:off x="1737883" y="5802734"/>
            <a:ext cx="3950279" cy="276999"/>
          </a:xfrm>
          <a:prstGeom prst="rect">
            <a:avLst/>
          </a:prstGeom>
          <a:noFill/>
        </p:spPr>
        <p:txBody>
          <a:bodyPr wrap="square" lIns="0" tIns="0" rIns="0" bIns="0" rtlCol="0" anchor="t" anchorCtr="0">
            <a:spAutoFit/>
          </a:bodyPr>
          <a:lstStyle/>
          <a:p>
            <a:pPr algn="ctr"/>
            <a:r>
              <a:rPr lang="en-US" sz="1800" b="1">
                <a:solidFill>
                  <a:srgbClr val="005288"/>
                </a:solidFill>
              </a:rPr>
              <a:t>Chemical Facility Security Initiatives</a:t>
            </a:r>
          </a:p>
        </p:txBody>
      </p:sp>
      <p:sp>
        <p:nvSpPr>
          <p:cNvPr id="63" name="TextBox 62">
            <a:extLst>
              <a:ext uri="{FF2B5EF4-FFF2-40B4-BE49-F238E27FC236}">
                <a16:creationId xmlns:a16="http://schemas.microsoft.com/office/drawing/2014/main" id="{2229441A-DCC6-4B2D-9D94-06C667A1B065}"/>
              </a:ext>
            </a:extLst>
          </p:cNvPr>
          <p:cNvSpPr txBox="1"/>
          <p:nvPr/>
        </p:nvSpPr>
        <p:spPr>
          <a:xfrm>
            <a:off x="7389563" y="5752346"/>
            <a:ext cx="2738537" cy="553998"/>
          </a:xfrm>
          <a:prstGeom prst="rect">
            <a:avLst/>
          </a:prstGeom>
          <a:noFill/>
        </p:spPr>
        <p:txBody>
          <a:bodyPr wrap="square" lIns="0" tIns="0" rIns="0" bIns="0" rtlCol="0" anchor="t" anchorCtr="0">
            <a:spAutoFit/>
          </a:bodyPr>
          <a:lstStyle/>
          <a:p>
            <a:pPr algn="ctr"/>
            <a:r>
              <a:rPr lang="en-US" sz="1800" b="1">
                <a:solidFill>
                  <a:srgbClr val="981D20"/>
                </a:solidFill>
              </a:rPr>
              <a:t>Point-of-Sale Explosive Precursor Initiatives</a:t>
            </a:r>
          </a:p>
        </p:txBody>
      </p:sp>
      <p:sp>
        <p:nvSpPr>
          <p:cNvPr id="34" name="Rectangle 33">
            <a:extLst>
              <a:ext uri="{FF2B5EF4-FFF2-40B4-BE49-F238E27FC236}">
                <a16:creationId xmlns:a16="http://schemas.microsoft.com/office/drawing/2014/main" id="{C0170CDF-D248-4F3C-9D11-ECC0CFBE0019}"/>
              </a:ext>
            </a:extLst>
          </p:cNvPr>
          <p:cNvSpPr/>
          <p:nvPr/>
        </p:nvSpPr>
        <p:spPr bwMode="auto">
          <a:xfrm rot="5400000">
            <a:off x="7848145" y="3311460"/>
            <a:ext cx="1710992" cy="2523798"/>
          </a:xfrm>
          <a:prstGeom prst="rect">
            <a:avLst/>
          </a:prstGeom>
          <a:solidFill>
            <a:srgbClr val="981D20">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50" name="Rectangle 49">
            <a:extLst>
              <a:ext uri="{FF2B5EF4-FFF2-40B4-BE49-F238E27FC236}">
                <a16:creationId xmlns:a16="http://schemas.microsoft.com/office/drawing/2014/main" id="{18743519-C730-4B1E-BC60-104D53D6F034}"/>
              </a:ext>
            </a:extLst>
          </p:cNvPr>
          <p:cNvSpPr/>
          <p:nvPr/>
        </p:nvSpPr>
        <p:spPr bwMode="auto">
          <a:xfrm>
            <a:off x="3816918" y="3717863"/>
            <a:ext cx="3240830" cy="1710991"/>
          </a:xfrm>
          <a:prstGeom prst="rect">
            <a:avLst/>
          </a:prstGeom>
          <a:solidFill>
            <a:srgbClr val="0078AE"/>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51" name="TextBox 50">
            <a:extLst>
              <a:ext uri="{FF2B5EF4-FFF2-40B4-BE49-F238E27FC236}">
                <a16:creationId xmlns:a16="http://schemas.microsoft.com/office/drawing/2014/main" id="{E9FFCAE3-82BC-435D-A07A-3DD1C192DADA}"/>
              </a:ext>
            </a:extLst>
          </p:cNvPr>
          <p:cNvSpPr txBox="1"/>
          <p:nvPr/>
        </p:nvSpPr>
        <p:spPr>
          <a:xfrm>
            <a:off x="5018793" y="3882382"/>
            <a:ext cx="1840679" cy="1203406"/>
          </a:xfrm>
          <a:prstGeom prst="rect">
            <a:avLst/>
          </a:prstGeom>
          <a:noFill/>
          <a:ln>
            <a:noFill/>
          </a:ln>
        </p:spPr>
        <p:txBody>
          <a:bodyPr wrap="square" lIns="0" tIns="0" rIns="0" bIns="0" rtlCol="0" anchor="ctr" anchorCtr="0">
            <a:spAutoFit/>
          </a:bodyPr>
          <a:lstStyle/>
          <a:p>
            <a:pPr marL="0" lvl="0" indent="0" defTabSz="577850">
              <a:lnSpc>
                <a:spcPct val="90000"/>
              </a:lnSpc>
              <a:spcBef>
                <a:spcPct val="0"/>
              </a:spcBef>
              <a:spcAft>
                <a:spcPct val="35000"/>
              </a:spcAft>
              <a:buNone/>
            </a:pPr>
            <a:r>
              <a:rPr lang="en-US" sz="1600" b="1"/>
              <a:t>International</a:t>
            </a:r>
            <a:endParaRPr lang="en-US" sz="1400" b="1"/>
          </a:p>
          <a:p>
            <a:pPr marL="228600" lvl="0" indent="-228600" defTabSz="577850">
              <a:lnSpc>
                <a:spcPct val="90000"/>
              </a:lnSpc>
              <a:spcAft>
                <a:spcPct val="35000"/>
              </a:spcAft>
              <a:buFont typeface="Franklin Gothic Book" panose="020B0503020102020204" pitchFamily="34" charset="0"/>
              <a:buChar char="►"/>
            </a:pPr>
            <a:r>
              <a:rPr lang="en-US" sz="1200"/>
              <a:t>Global Congress on Chemical Security and Emerging Threats</a:t>
            </a:r>
          </a:p>
          <a:p>
            <a:pPr marL="228600" lvl="0" indent="-228600" defTabSz="577850">
              <a:lnSpc>
                <a:spcPct val="90000"/>
              </a:lnSpc>
              <a:spcAft>
                <a:spcPct val="35000"/>
              </a:spcAft>
              <a:buFont typeface="Franklin Gothic Book" panose="020B0503020102020204" pitchFamily="34" charset="0"/>
              <a:buChar char="►"/>
            </a:pPr>
            <a:r>
              <a:rPr lang="en-US" sz="1200"/>
              <a:t>International Testing project </a:t>
            </a:r>
          </a:p>
        </p:txBody>
      </p:sp>
      <p:sp>
        <p:nvSpPr>
          <p:cNvPr id="80" name="TextBox 79">
            <a:extLst>
              <a:ext uri="{FF2B5EF4-FFF2-40B4-BE49-F238E27FC236}">
                <a16:creationId xmlns:a16="http://schemas.microsoft.com/office/drawing/2014/main" id="{98B196CE-DD89-41B2-952A-7870DEC5DF55}"/>
              </a:ext>
            </a:extLst>
          </p:cNvPr>
          <p:cNvSpPr txBox="1"/>
          <p:nvPr/>
        </p:nvSpPr>
        <p:spPr>
          <a:xfrm>
            <a:off x="7640018" y="3846858"/>
            <a:ext cx="2237629" cy="664797"/>
          </a:xfrm>
          <a:prstGeom prst="rect">
            <a:avLst/>
          </a:prstGeom>
          <a:noFill/>
          <a:ln>
            <a:noFill/>
          </a:ln>
        </p:spPr>
        <p:txBody>
          <a:bodyPr wrap="square" lIns="0" tIns="0" rIns="0" bIns="0" rtlCol="0" anchor="ctr" anchorCtr="0">
            <a:spAutoFit/>
          </a:bodyPr>
          <a:lstStyle/>
          <a:p>
            <a:pPr marL="0" lvl="0" indent="0" defTabSz="577850">
              <a:lnSpc>
                <a:spcPct val="90000"/>
              </a:lnSpc>
              <a:spcBef>
                <a:spcPct val="0"/>
              </a:spcBef>
              <a:spcAft>
                <a:spcPct val="35000"/>
              </a:spcAft>
              <a:buNone/>
            </a:pPr>
            <a:r>
              <a:rPr lang="en-US" sz="1600" b="1"/>
              <a:t>Bomb-Making Materials Awareness Program (BMAP)</a:t>
            </a:r>
            <a:endParaRPr lang="en-US" sz="1600" kern="1200"/>
          </a:p>
        </p:txBody>
      </p:sp>
      <p:sp>
        <p:nvSpPr>
          <p:cNvPr id="44" name="Rectangle 43">
            <a:extLst>
              <a:ext uri="{FF2B5EF4-FFF2-40B4-BE49-F238E27FC236}">
                <a16:creationId xmlns:a16="http://schemas.microsoft.com/office/drawing/2014/main" id="{3DF4F8EC-D4DB-4D8D-A9FE-7EB91AC7B6DD}"/>
              </a:ext>
            </a:extLst>
          </p:cNvPr>
          <p:cNvSpPr/>
          <p:nvPr/>
        </p:nvSpPr>
        <p:spPr bwMode="auto">
          <a:xfrm>
            <a:off x="700137" y="3717864"/>
            <a:ext cx="3016454" cy="1710990"/>
          </a:xfrm>
          <a:prstGeom prst="rect">
            <a:avLst/>
          </a:prstGeom>
          <a:solidFill>
            <a:srgbClr val="0078AE"/>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49" name="TextBox 48">
            <a:extLst>
              <a:ext uri="{FF2B5EF4-FFF2-40B4-BE49-F238E27FC236}">
                <a16:creationId xmlns:a16="http://schemas.microsoft.com/office/drawing/2014/main" id="{2ADA838A-7296-4E09-8E65-86A73F54734E}"/>
              </a:ext>
            </a:extLst>
          </p:cNvPr>
          <p:cNvSpPr txBox="1"/>
          <p:nvPr/>
        </p:nvSpPr>
        <p:spPr>
          <a:xfrm>
            <a:off x="1972620" y="3844791"/>
            <a:ext cx="1732001" cy="1369606"/>
          </a:xfrm>
          <a:prstGeom prst="rect">
            <a:avLst/>
          </a:prstGeom>
          <a:noFill/>
          <a:ln>
            <a:noFill/>
          </a:ln>
        </p:spPr>
        <p:txBody>
          <a:bodyPr wrap="square" lIns="0" tIns="0" rIns="0" bIns="0" rtlCol="0" anchor="ctr" anchorCtr="0">
            <a:spAutoFit/>
          </a:bodyPr>
          <a:lstStyle/>
          <a:p>
            <a:pPr lvl="0" defTabSz="577850">
              <a:lnSpc>
                <a:spcPct val="90000"/>
              </a:lnSpc>
              <a:spcAft>
                <a:spcPct val="35000"/>
              </a:spcAft>
            </a:pPr>
            <a:r>
              <a:rPr lang="en-US" sz="1600" b="1"/>
              <a:t>ChemLock</a:t>
            </a:r>
          </a:p>
          <a:p>
            <a:pPr marL="228600" indent="-228600" defTabSz="577850">
              <a:lnSpc>
                <a:spcPct val="90000"/>
              </a:lnSpc>
              <a:spcAft>
                <a:spcPct val="35000"/>
              </a:spcAft>
              <a:buFont typeface="Franklin Gothic Book" panose="020B0503020102020204" pitchFamily="34" charset="0"/>
              <a:buChar char="►"/>
            </a:pPr>
            <a:r>
              <a:rPr lang="en-US" sz="1200"/>
              <a:t>Voluntary tools and services to facilitate facility security</a:t>
            </a:r>
          </a:p>
          <a:p>
            <a:pPr marL="228600" indent="-228600" defTabSz="577850">
              <a:lnSpc>
                <a:spcPct val="90000"/>
              </a:lnSpc>
              <a:spcAft>
                <a:spcPct val="35000"/>
              </a:spcAft>
              <a:buFont typeface="Franklin Gothic Book" panose="020B0503020102020204" pitchFamily="34" charset="0"/>
              <a:buChar char="►"/>
            </a:pPr>
            <a:r>
              <a:rPr lang="en-US" sz="1200"/>
              <a:t>Open to all facilities with dangerous chemicals</a:t>
            </a:r>
          </a:p>
        </p:txBody>
      </p:sp>
      <p:sp>
        <p:nvSpPr>
          <p:cNvPr id="2" name="TextBox 1">
            <a:extLst>
              <a:ext uri="{FF2B5EF4-FFF2-40B4-BE49-F238E27FC236}">
                <a16:creationId xmlns:a16="http://schemas.microsoft.com/office/drawing/2014/main" id="{EF1F1904-751A-48FD-846B-A28F5CC65584}"/>
              </a:ext>
            </a:extLst>
          </p:cNvPr>
          <p:cNvSpPr txBox="1"/>
          <p:nvPr/>
        </p:nvSpPr>
        <p:spPr>
          <a:xfrm>
            <a:off x="7669565" y="2135981"/>
            <a:ext cx="2014851" cy="1137234"/>
          </a:xfrm>
          <a:prstGeom prst="rect">
            <a:avLst/>
          </a:prstGeom>
          <a:noFill/>
        </p:spPr>
        <p:txBody>
          <a:bodyPr wrap="square" lIns="91440" tIns="45720" rIns="91440" bIns="45720" rtlCol="0" anchor="t">
            <a:spAutoFit/>
          </a:bodyPr>
          <a:lstStyle/>
          <a:p>
            <a:pPr marL="228600" indent="-228600" defTabSz="577850">
              <a:lnSpc>
                <a:spcPct val="90000"/>
              </a:lnSpc>
              <a:spcAft>
                <a:spcPct val="35000"/>
              </a:spcAft>
              <a:buFont typeface="Franklin Gothic Book" panose="020B0503020102020204" pitchFamily="34" charset="0"/>
              <a:buChar char="►"/>
            </a:pPr>
            <a:r>
              <a:rPr lang="en-US" sz="1400">
                <a:latin typeface="Arial"/>
                <a:cs typeface="Arial"/>
              </a:rPr>
              <a:t>Point-of-sale reporting of AN purchases</a:t>
            </a:r>
          </a:p>
          <a:p>
            <a:pPr marL="228600" indent="-228600" defTabSz="577850">
              <a:lnSpc>
                <a:spcPct val="90000"/>
              </a:lnSpc>
              <a:spcAft>
                <a:spcPct val="35000"/>
              </a:spcAft>
              <a:buFont typeface="Franklin Gothic Book" panose="020B0503020102020204" pitchFamily="34" charset="0"/>
              <a:buChar char="►"/>
            </a:pPr>
            <a:r>
              <a:rPr lang="en-US" sz="1400">
                <a:latin typeface="Arial"/>
                <a:cs typeface="Arial"/>
              </a:rPr>
              <a:t>Final rule has not been promulgated</a:t>
            </a:r>
            <a:endParaRPr lang="en-US" sz="1400">
              <a:cs typeface="Arial"/>
            </a:endParaRPr>
          </a:p>
        </p:txBody>
      </p:sp>
      <p:sp>
        <p:nvSpPr>
          <p:cNvPr id="31" name="TextBox 30">
            <a:extLst>
              <a:ext uri="{FF2B5EF4-FFF2-40B4-BE49-F238E27FC236}">
                <a16:creationId xmlns:a16="http://schemas.microsoft.com/office/drawing/2014/main" id="{0D5FEE48-DF13-468C-AA11-F48E1A4C57F8}"/>
              </a:ext>
            </a:extLst>
          </p:cNvPr>
          <p:cNvSpPr txBox="1"/>
          <p:nvPr/>
        </p:nvSpPr>
        <p:spPr>
          <a:xfrm>
            <a:off x="7696213" y="4595651"/>
            <a:ext cx="2014851" cy="424732"/>
          </a:xfrm>
          <a:prstGeom prst="rect">
            <a:avLst/>
          </a:prstGeom>
          <a:noFill/>
        </p:spPr>
        <p:txBody>
          <a:bodyPr wrap="square" rtlCol="0">
            <a:spAutoFit/>
          </a:bodyPr>
          <a:lstStyle/>
          <a:p>
            <a:pPr marL="228600" indent="-228600" defTabSz="577850">
              <a:lnSpc>
                <a:spcPct val="90000"/>
              </a:lnSpc>
              <a:spcAft>
                <a:spcPct val="35000"/>
              </a:spcAft>
              <a:buFont typeface="Franklin Gothic Book" panose="020B0503020102020204" pitchFamily="34" charset="0"/>
              <a:buChar char="►"/>
            </a:pPr>
            <a:r>
              <a:rPr lang="en-US" sz="1200"/>
              <a:t>Outreach, training, and awareness</a:t>
            </a:r>
          </a:p>
        </p:txBody>
      </p:sp>
      <p:pic>
        <p:nvPicPr>
          <p:cNvPr id="12" name="Picture 11" descr="A picture containing sky&#10;&#10;Description automatically generated">
            <a:extLst>
              <a:ext uri="{FF2B5EF4-FFF2-40B4-BE49-F238E27FC236}">
                <a16:creationId xmlns:a16="http://schemas.microsoft.com/office/drawing/2014/main" id="{406F4064-9668-4335-A28F-730F455E56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5955" y="1615004"/>
            <a:ext cx="1131303" cy="1497431"/>
          </a:xfrm>
          <a:prstGeom prst="rect">
            <a:avLst/>
          </a:prstGeom>
        </p:spPr>
      </p:pic>
      <p:sp>
        <p:nvSpPr>
          <p:cNvPr id="14" name="Rectangle 13">
            <a:extLst>
              <a:ext uri="{FF2B5EF4-FFF2-40B4-BE49-F238E27FC236}">
                <a16:creationId xmlns:a16="http://schemas.microsoft.com/office/drawing/2014/main" id="{6DFB5E54-3E74-447C-85A6-ECE37D026920}"/>
              </a:ext>
            </a:extLst>
          </p:cNvPr>
          <p:cNvSpPr/>
          <p:nvPr/>
        </p:nvSpPr>
        <p:spPr bwMode="auto">
          <a:xfrm>
            <a:off x="890073" y="4028910"/>
            <a:ext cx="940563" cy="112544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pic>
        <p:nvPicPr>
          <p:cNvPr id="13" name="Picture 12" descr="A picture containing text, clipart, sign&#10;&#10;Description automatically generated">
            <a:extLst>
              <a:ext uri="{FF2B5EF4-FFF2-40B4-BE49-F238E27FC236}">
                <a16:creationId xmlns:a16="http://schemas.microsoft.com/office/drawing/2014/main" id="{AD4F1AB4-FA55-4839-8867-A2519F69064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1692" t="-2729" r="38158" b="-2611"/>
          <a:stretch/>
        </p:blipFill>
        <p:spPr>
          <a:xfrm>
            <a:off x="919382" y="4063934"/>
            <a:ext cx="890792" cy="1061492"/>
          </a:xfrm>
          <a:prstGeom prst="rect">
            <a:avLst/>
          </a:prstGeom>
        </p:spPr>
      </p:pic>
      <p:sp>
        <p:nvSpPr>
          <p:cNvPr id="22" name="TextBox 21">
            <a:extLst>
              <a:ext uri="{FF2B5EF4-FFF2-40B4-BE49-F238E27FC236}">
                <a16:creationId xmlns:a16="http://schemas.microsoft.com/office/drawing/2014/main" id="{CF769BB0-287C-49C1-BA51-B3DDC1A00CC7}"/>
              </a:ext>
            </a:extLst>
          </p:cNvPr>
          <p:cNvSpPr txBox="1"/>
          <p:nvPr/>
        </p:nvSpPr>
        <p:spPr>
          <a:xfrm>
            <a:off x="10308190" y="2110630"/>
            <a:ext cx="1384229" cy="369332"/>
          </a:xfrm>
          <a:prstGeom prst="rect">
            <a:avLst/>
          </a:prstGeom>
          <a:noFill/>
        </p:spPr>
        <p:txBody>
          <a:bodyPr wrap="square" rtlCol="0">
            <a:spAutoFit/>
          </a:bodyPr>
          <a:lstStyle/>
          <a:p>
            <a:r>
              <a:rPr lang="en-US" sz="1800" b="1" dirty="0">
                <a:solidFill>
                  <a:srgbClr val="000000"/>
                </a:solidFill>
              </a:rPr>
              <a:t>Regulatory</a:t>
            </a:r>
          </a:p>
        </p:txBody>
      </p:sp>
      <p:sp>
        <p:nvSpPr>
          <p:cNvPr id="42" name="TextBox 41">
            <a:extLst>
              <a:ext uri="{FF2B5EF4-FFF2-40B4-BE49-F238E27FC236}">
                <a16:creationId xmlns:a16="http://schemas.microsoft.com/office/drawing/2014/main" id="{CF766681-5886-4071-AA37-672CEB289294}"/>
              </a:ext>
            </a:extLst>
          </p:cNvPr>
          <p:cNvSpPr txBox="1"/>
          <p:nvPr/>
        </p:nvSpPr>
        <p:spPr>
          <a:xfrm>
            <a:off x="10333074" y="4287269"/>
            <a:ext cx="1359345" cy="369332"/>
          </a:xfrm>
          <a:prstGeom prst="rect">
            <a:avLst/>
          </a:prstGeom>
          <a:noFill/>
        </p:spPr>
        <p:txBody>
          <a:bodyPr wrap="square" rtlCol="0">
            <a:spAutoFit/>
          </a:bodyPr>
          <a:lstStyle/>
          <a:p>
            <a:r>
              <a:rPr lang="en-US" sz="1800" b="1" dirty="0">
                <a:solidFill>
                  <a:srgbClr val="000000"/>
                </a:solidFill>
              </a:rPr>
              <a:t>Voluntary</a:t>
            </a:r>
          </a:p>
        </p:txBody>
      </p:sp>
      <p:cxnSp>
        <p:nvCxnSpPr>
          <p:cNvPr id="4" name="Straight Connector 3">
            <a:extLst>
              <a:ext uri="{FF2B5EF4-FFF2-40B4-BE49-F238E27FC236}">
                <a16:creationId xmlns:a16="http://schemas.microsoft.com/office/drawing/2014/main" id="{C47B7241-75DA-4A90-B6F3-0F2835E33861}"/>
              </a:ext>
            </a:extLst>
          </p:cNvPr>
          <p:cNvCxnSpPr>
            <a:cxnSpLocks/>
          </p:cNvCxnSpPr>
          <p:nvPr/>
        </p:nvCxnSpPr>
        <p:spPr bwMode="auto">
          <a:xfrm>
            <a:off x="563419" y="3574473"/>
            <a:ext cx="9500029" cy="0"/>
          </a:xfrm>
          <a:prstGeom prst="line">
            <a:avLst/>
          </a:prstGeom>
          <a:solidFill>
            <a:schemeClr val="accent1"/>
          </a:solidFill>
          <a:ln w="19050" cap="flat" cmpd="sng" algn="ctr">
            <a:solidFill>
              <a:srgbClr val="5A5B5D"/>
            </a:solidFill>
            <a:prstDash val="sysDot"/>
            <a:round/>
            <a:headEnd type="none" w="med" len="med"/>
            <a:tailEnd type="none" w="med" len="med"/>
          </a:ln>
          <a:effectLst/>
        </p:spPr>
      </p:cxnSp>
      <p:cxnSp>
        <p:nvCxnSpPr>
          <p:cNvPr id="29" name="Straight Connector 28">
            <a:extLst>
              <a:ext uri="{FF2B5EF4-FFF2-40B4-BE49-F238E27FC236}">
                <a16:creationId xmlns:a16="http://schemas.microsoft.com/office/drawing/2014/main" id="{E54C1074-B06A-42AC-8E5C-2BDA307CA09D}"/>
              </a:ext>
            </a:extLst>
          </p:cNvPr>
          <p:cNvCxnSpPr>
            <a:cxnSpLocks/>
          </p:cNvCxnSpPr>
          <p:nvPr/>
        </p:nvCxnSpPr>
        <p:spPr bwMode="auto">
          <a:xfrm>
            <a:off x="7241309" y="1122664"/>
            <a:ext cx="0" cy="4516760"/>
          </a:xfrm>
          <a:prstGeom prst="line">
            <a:avLst/>
          </a:prstGeom>
          <a:solidFill>
            <a:schemeClr val="accent1"/>
          </a:solidFill>
          <a:ln w="19050" cap="flat" cmpd="sng" algn="ctr">
            <a:solidFill>
              <a:srgbClr val="5A5B5D"/>
            </a:solidFill>
            <a:prstDash val="sysDot"/>
            <a:round/>
            <a:headEnd type="none" w="med" len="med"/>
            <a:tailEnd type="none" w="med" len="med"/>
          </a:ln>
          <a:effectLst/>
        </p:spPr>
      </p:cxnSp>
      <p:pic>
        <p:nvPicPr>
          <p:cNvPr id="6" name="Graphic 5" descr="Earth globe: Africa and Europe with solid fill">
            <a:extLst>
              <a:ext uri="{FF2B5EF4-FFF2-40B4-BE49-F238E27FC236}">
                <a16:creationId xmlns:a16="http://schemas.microsoft.com/office/drawing/2014/main" id="{895F7940-BDD9-414D-B606-EC05678B7DA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00152" y="4086924"/>
            <a:ext cx="1011916" cy="1011916"/>
          </a:xfrm>
          <a:prstGeom prst="rect">
            <a:avLst/>
          </a:prstGeom>
        </p:spPr>
      </p:pic>
    </p:spTree>
    <p:extLst>
      <p:ext uri="{BB962C8B-B14F-4D97-AF65-F5344CB8AC3E}">
        <p14:creationId xmlns:p14="http://schemas.microsoft.com/office/powerpoint/2010/main" val="1734113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a:extLst>
              <a:ext uri="{FF2B5EF4-FFF2-40B4-BE49-F238E27FC236}">
                <a16:creationId xmlns:a16="http://schemas.microsoft.com/office/drawing/2014/main" id="{47E89F34-D37D-4E31-A277-33D643F46688}"/>
              </a:ext>
            </a:extLst>
          </p:cNvPr>
          <p:cNvSpPr/>
          <p:nvPr/>
        </p:nvSpPr>
        <p:spPr bwMode="auto">
          <a:xfrm>
            <a:off x="-349768" y="1099226"/>
            <a:ext cx="1495655" cy="1400783"/>
          </a:xfrm>
          <a:prstGeom prst="hexagon">
            <a:avLst/>
          </a:prstGeom>
          <a:solidFill>
            <a:srgbClr val="FFFFFF">
              <a:alpha val="58039"/>
            </a:srgbClr>
          </a:solidFill>
          <a:ln w="57150" cap="flat" cmpd="sng" algn="ctr">
            <a:solidFill>
              <a:srgbClr val="00528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5" name="Hexagon 4">
            <a:extLst>
              <a:ext uri="{FF2B5EF4-FFF2-40B4-BE49-F238E27FC236}">
                <a16:creationId xmlns:a16="http://schemas.microsoft.com/office/drawing/2014/main" id="{443EEDC4-04A4-47D4-89BA-E4F36F83D275}"/>
              </a:ext>
            </a:extLst>
          </p:cNvPr>
          <p:cNvSpPr/>
          <p:nvPr/>
        </p:nvSpPr>
        <p:spPr bwMode="auto">
          <a:xfrm>
            <a:off x="862946" y="1828801"/>
            <a:ext cx="1495655" cy="1400783"/>
          </a:xfrm>
          <a:prstGeom prst="hexagon">
            <a:avLst/>
          </a:prstGeom>
          <a:solidFill>
            <a:srgbClr val="FFFFFF">
              <a:alpha val="58039"/>
            </a:srgbClr>
          </a:solidFill>
          <a:ln w="57150" cap="flat" cmpd="sng" algn="ctr">
            <a:solidFill>
              <a:srgbClr val="00528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6" name="Hexagon 5">
            <a:extLst>
              <a:ext uri="{FF2B5EF4-FFF2-40B4-BE49-F238E27FC236}">
                <a16:creationId xmlns:a16="http://schemas.microsoft.com/office/drawing/2014/main" id="{A619C3BA-7A33-41A8-8DC1-B33E8BF1AA08}"/>
              </a:ext>
            </a:extLst>
          </p:cNvPr>
          <p:cNvSpPr/>
          <p:nvPr/>
        </p:nvSpPr>
        <p:spPr bwMode="auto">
          <a:xfrm>
            <a:off x="853217" y="350195"/>
            <a:ext cx="1495655" cy="1400783"/>
          </a:xfrm>
          <a:prstGeom prst="hexagon">
            <a:avLst/>
          </a:prstGeom>
          <a:solidFill>
            <a:srgbClr val="FFFFFF">
              <a:alpha val="58039"/>
            </a:srgbClr>
          </a:solidFill>
          <a:ln w="57150" cap="flat" cmpd="sng" algn="ctr">
            <a:solidFill>
              <a:srgbClr val="00528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0" name="Title 2">
            <a:extLst>
              <a:ext uri="{FF2B5EF4-FFF2-40B4-BE49-F238E27FC236}">
                <a16:creationId xmlns:a16="http://schemas.microsoft.com/office/drawing/2014/main" id="{B7E85598-7A31-4ADF-8124-2C628A7463AC}"/>
              </a:ext>
            </a:extLst>
          </p:cNvPr>
          <p:cNvSpPr txBox="1">
            <a:spLocks/>
          </p:cNvSpPr>
          <p:nvPr/>
        </p:nvSpPr>
        <p:spPr>
          <a:xfrm>
            <a:off x="0" y="0"/>
            <a:ext cx="12192000" cy="1143000"/>
          </a:xfrm>
          <a:prstGeom prst="rect">
            <a:avLst/>
          </a:prstGeom>
        </p:spPr>
        <p:txBody>
          <a:bodyPr anchor="ctr"/>
          <a:lstStyle>
            <a:lvl1pPr algn="l" rtl="0" eaLnBrk="1" fontAlgn="base" hangingPunct="1">
              <a:spcBef>
                <a:spcPct val="0"/>
              </a:spcBef>
              <a:spcAft>
                <a:spcPct val="0"/>
              </a:spcAft>
              <a:defRPr sz="4200">
                <a:solidFill>
                  <a:srgbClr val="005288"/>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4200">
                <a:solidFill>
                  <a:srgbClr val="000063"/>
                </a:solidFill>
                <a:latin typeface="Times New Roman" pitchFamily="18" charset="0"/>
              </a:defRPr>
            </a:lvl6pPr>
            <a:lvl7pPr marL="914400" algn="l" rtl="0" eaLnBrk="1" fontAlgn="base" hangingPunct="1">
              <a:spcBef>
                <a:spcPct val="0"/>
              </a:spcBef>
              <a:spcAft>
                <a:spcPct val="0"/>
              </a:spcAft>
              <a:defRPr sz="4200">
                <a:solidFill>
                  <a:srgbClr val="000063"/>
                </a:solidFill>
                <a:latin typeface="Times New Roman" pitchFamily="18" charset="0"/>
              </a:defRPr>
            </a:lvl7pPr>
            <a:lvl8pPr marL="1371600" algn="l" rtl="0" eaLnBrk="1" fontAlgn="base" hangingPunct="1">
              <a:spcBef>
                <a:spcPct val="0"/>
              </a:spcBef>
              <a:spcAft>
                <a:spcPct val="0"/>
              </a:spcAft>
              <a:defRPr sz="4200">
                <a:solidFill>
                  <a:srgbClr val="000063"/>
                </a:solidFill>
                <a:latin typeface="Times New Roman" pitchFamily="18" charset="0"/>
              </a:defRPr>
            </a:lvl8pPr>
            <a:lvl9pPr marL="1828800" algn="l" rtl="0" eaLnBrk="1" fontAlgn="base" hangingPunct="1">
              <a:spcBef>
                <a:spcPct val="0"/>
              </a:spcBef>
              <a:spcAft>
                <a:spcPct val="0"/>
              </a:spcAft>
              <a:defRPr sz="4200">
                <a:solidFill>
                  <a:srgbClr val="000063"/>
                </a:solidFill>
                <a:latin typeface="Times New Roman" pitchFamily="18" charset="0"/>
              </a:defRPr>
            </a:lvl9pPr>
          </a:lstStyle>
          <a:p>
            <a:pPr defTabSz="914400"/>
            <a:endParaRPr lang="en-US" b="1">
              <a:solidFill>
                <a:schemeClr val="tx1"/>
              </a:solidFill>
            </a:endParaRPr>
          </a:p>
        </p:txBody>
      </p:sp>
      <p:cxnSp>
        <p:nvCxnSpPr>
          <p:cNvPr id="12" name="Straight Connector 11">
            <a:extLst>
              <a:ext uri="{FF2B5EF4-FFF2-40B4-BE49-F238E27FC236}">
                <a16:creationId xmlns:a16="http://schemas.microsoft.com/office/drawing/2014/main" id="{FB22DFAD-073D-45DF-B979-47161F271B35}"/>
              </a:ext>
            </a:extLst>
          </p:cNvPr>
          <p:cNvCxnSpPr/>
          <p:nvPr/>
        </p:nvCxnSpPr>
        <p:spPr bwMode="auto">
          <a:xfrm>
            <a:off x="2879386" y="1084635"/>
            <a:ext cx="7733489"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13" name="Hexagon 12">
            <a:extLst>
              <a:ext uri="{FF2B5EF4-FFF2-40B4-BE49-F238E27FC236}">
                <a16:creationId xmlns:a16="http://schemas.microsoft.com/office/drawing/2014/main" id="{B266DAB2-64A2-482D-AC8A-6661480F7EBD}"/>
              </a:ext>
            </a:extLst>
          </p:cNvPr>
          <p:cNvSpPr/>
          <p:nvPr/>
        </p:nvSpPr>
        <p:spPr bwMode="auto">
          <a:xfrm>
            <a:off x="9850458" y="4481209"/>
            <a:ext cx="1495655" cy="1400783"/>
          </a:xfrm>
          <a:prstGeom prst="hexagon">
            <a:avLst/>
          </a:prstGeom>
          <a:solidFill>
            <a:srgbClr val="FFFFFF">
              <a:alpha val="58039"/>
            </a:srgbClr>
          </a:solidFill>
          <a:ln w="57150" cap="flat" cmpd="sng" algn="ctr">
            <a:solidFill>
              <a:srgbClr val="00528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4" name="Hexagon 13">
            <a:extLst>
              <a:ext uri="{FF2B5EF4-FFF2-40B4-BE49-F238E27FC236}">
                <a16:creationId xmlns:a16="http://schemas.microsoft.com/office/drawing/2014/main" id="{FA4496EC-5FEA-442F-B27F-1A55D8B29A3E}"/>
              </a:ext>
            </a:extLst>
          </p:cNvPr>
          <p:cNvSpPr/>
          <p:nvPr/>
        </p:nvSpPr>
        <p:spPr bwMode="auto">
          <a:xfrm>
            <a:off x="11063172" y="5210784"/>
            <a:ext cx="1495655" cy="1400783"/>
          </a:xfrm>
          <a:prstGeom prst="hexagon">
            <a:avLst/>
          </a:prstGeom>
          <a:solidFill>
            <a:srgbClr val="FFFFFF">
              <a:alpha val="58039"/>
            </a:srgbClr>
          </a:solidFill>
          <a:ln w="57150" cap="flat" cmpd="sng" algn="ctr">
            <a:solidFill>
              <a:srgbClr val="00528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5" name="Hexagon 14">
            <a:extLst>
              <a:ext uri="{FF2B5EF4-FFF2-40B4-BE49-F238E27FC236}">
                <a16:creationId xmlns:a16="http://schemas.microsoft.com/office/drawing/2014/main" id="{819F647E-962E-4931-94DD-5769380B8B62}"/>
              </a:ext>
            </a:extLst>
          </p:cNvPr>
          <p:cNvSpPr/>
          <p:nvPr/>
        </p:nvSpPr>
        <p:spPr bwMode="auto">
          <a:xfrm>
            <a:off x="11053443" y="3732178"/>
            <a:ext cx="1495655" cy="1400783"/>
          </a:xfrm>
          <a:prstGeom prst="hexagon">
            <a:avLst/>
          </a:prstGeom>
          <a:solidFill>
            <a:srgbClr val="FFFFFF">
              <a:alpha val="58039"/>
            </a:srgbClr>
          </a:solidFill>
          <a:ln w="57150" cap="flat" cmpd="sng" algn="ctr">
            <a:solidFill>
              <a:srgbClr val="00528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7" name="TextBox 16">
            <a:extLst>
              <a:ext uri="{FF2B5EF4-FFF2-40B4-BE49-F238E27FC236}">
                <a16:creationId xmlns:a16="http://schemas.microsoft.com/office/drawing/2014/main" id="{CD085E8E-D762-4C5B-B6C4-A8C9E15C8487}"/>
              </a:ext>
            </a:extLst>
          </p:cNvPr>
          <p:cNvSpPr txBox="1"/>
          <p:nvPr/>
        </p:nvSpPr>
        <p:spPr>
          <a:xfrm>
            <a:off x="2801565" y="1421196"/>
            <a:ext cx="8544548" cy="2862322"/>
          </a:xfrm>
          <a:prstGeom prst="rect">
            <a:avLst/>
          </a:prstGeom>
          <a:noFill/>
        </p:spPr>
        <p:txBody>
          <a:bodyPr wrap="square" rtlCol="0">
            <a:spAutoFit/>
          </a:bodyPr>
          <a:lstStyle/>
          <a:p>
            <a:pPr defTabSz="914400" fontAlgn="base">
              <a:spcBef>
                <a:spcPct val="0"/>
              </a:spcBef>
              <a:spcAft>
                <a:spcPct val="0"/>
              </a:spcAft>
            </a:pPr>
            <a:r>
              <a:rPr lang="en-US" sz="6000" b="1" kern="0">
                <a:latin typeface="Arial" panose="020B0604020202020204" pitchFamily="34" charset="0"/>
                <a:ea typeface="+mj-ea"/>
                <a:cs typeface="Arial" panose="020B0604020202020204" pitchFamily="34" charset="0"/>
              </a:rPr>
              <a:t>Chemical Facility Anti-Terrorism Standards (CFATS)</a:t>
            </a:r>
            <a:endParaRPr lang="en-US"/>
          </a:p>
        </p:txBody>
      </p:sp>
    </p:spTree>
    <p:extLst>
      <p:ext uri="{BB962C8B-B14F-4D97-AF65-F5344CB8AC3E}">
        <p14:creationId xmlns:p14="http://schemas.microsoft.com/office/powerpoint/2010/main" val="2633093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a:t>The CFATS Regulation</a:t>
            </a:r>
          </a:p>
        </p:txBody>
      </p:sp>
      <p:sp>
        <p:nvSpPr>
          <p:cNvPr id="4" name="Slide Number Placeholder 3"/>
          <p:cNvSpPr>
            <a:spLocks noGrp="1"/>
          </p:cNvSpPr>
          <p:nvPr>
            <p:ph type="sldNum" sz="quarter" idx="10"/>
          </p:nvPr>
        </p:nvSpPr>
        <p:spPr>
          <a:xfrm>
            <a:off x="11201400" y="6167845"/>
            <a:ext cx="381000" cy="276999"/>
          </a:xfrm>
        </p:spPr>
        <p:txBody>
          <a:bodyPr/>
          <a:lstStyle/>
          <a:p>
            <a:pPr>
              <a:defRPr/>
            </a:pPr>
            <a:fld id="{468F1036-6A72-48E9-9E30-7178FD876486}" type="slidenum">
              <a:rPr lang="en-US" altLang="en-US" sz="1200" smtClean="0"/>
              <a:pPr>
                <a:defRPr/>
              </a:pPr>
              <a:t>7</a:t>
            </a:fld>
            <a:endParaRPr lang="en-US" altLang="en-US" sz="1200"/>
          </a:p>
        </p:txBody>
      </p:sp>
      <p:sp>
        <p:nvSpPr>
          <p:cNvPr id="3" name="Content Placeholder 2">
            <a:extLst>
              <a:ext uri="{FF2B5EF4-FFF2-40B4-BE49-F238E27FC236}">
                <a16:creationId xmlns:a16="http://schemas.microsoft.com/office/drawing/2014/main" id="{CC70E983-4C97-4FAE-A7A9-492B6B27EC57}"/>
              </a:ext>
            </a:extLst>
          </p:cNvPr>
          <p:cNvSpPr>
            <a:spLocks noGrp="1"/>
          </p:cNvSpPr>
          <p:nvPr>
            <p:ph idx="1"/>
          </p:nvPr>
        </p:nvSpPr>
        <p:spPr>
          <a:xfrm>
            <a:off x="641928" y="1526625"/>
            <a:ext cx="6315053" cy="4165598"/>
          </a:xfrm>
        </p:spPr>
        <p:txBody>
          <a:bodyPr lIns="91440" tIns="45720" rIns="91440" bIns="45720" anchor="t"/>
          <a:lstStyle/>
          <a:p>
            <a:pPr marL="233045" indent="-233045">
              <a:spcBef>
                <a:spcPts val="0"/>
              </a:spcBef>
              <a:spcAft>
                <a:spcPts val="600"/>
              </a:spcAft>
              <a:buClrTx/>
              <a:buFont typeface="Wingdings" pitchFamily="2" charset="2"/>
              <a:buChar char="§"/>
              <a:defRPr/>
            </a:pPr>
            <a:r>
              <a:rPr lang="en-US" sz="2000" dirty="0">
                <a:solidFill>
                  <a:srgbClr val="000000"/>
                </a:solidFill>
                <a:latin typeface="Arial"/>
              </a:rPr>
              <a:t>322 chemicals of interest (COI) trigger reporting requirements</a:t>
            </a:r>
          </a:p>
          <a:p>
            <a:pPr marL="571174" lvl="1" indent="-233045">
              <a:spcBef>
                <a:spcPts val="0"/>
              </a:spcBef>
              <a:spcAft>
                <a:spcPts val="600"/>
              </a:spcAft>
              <a:buClrTx/>
              <a:defRPr/>
            </a:pPr>
            <a:r>
              <a:rPr lang="en-US" sz="1800" dirty="0">
                <a:solidFill>
                  <a:srgbClr val="000000"/>
                </a:solidFill>
                <a:latin typeface="Arial"/>
                <a:cs typeface="Arial"/>
              </a:rPr>
              <a:t>Exemptions</a:t>
            </a:r>
          </a:p>
          <a:p>
            <a:pPr marL="233045" indent="-233045">
              <a:spcBef>
                <a:spcPts val="0"/>
              </a:spcBef>
              <a:spcAft>
                <a:spcPts val="600"/>
              </a:spcAft>
              <a:buClrTx/>
              <a:buFont typeface="Wingdings" pitchFamily="2" charset="2"/>
              <a:buChar char="§"/>
              <a:defRPr/>
            </a:pPr>
            <a:r>
              <a:rPr lang="en-US" sz="2000" dirty="0">
                <a:solidFill>
                  <a:srgbClr val="000000"/>
                </a:solidFill>
                <a:latin typeface="Arial"/>
              </a:rPr>
              <a:t>CISA’s risk-based tiering methodology identifies which facilities are high-risk</a:t>
            </a:r>
            <a:endParaRPr lang="en-US" sz="2000" dirty="0">
              <a:solidFill>
                <a:srgbClr val="000000"/>
              </a:solidFill>
              <a:latin typeface="Arial"/>
              <a:cs typeface="Arial"/>
            </a:endParaRPr>
          </a:p>
          <a:p>
            <a:pPr marL="570865" lvl="1" indent="-233045">
              <a:spcBef>
                <a:spcPts val="0"/>
              </a:spcBef>
              <a:spcAft>
                <a:spcPts val="600"/>
              </a:spcAft>
              <a:buClrTx/>
              <a:defRPr/>
            </a:pPr>
            <a:r>
              <a:rPr lang="en-US" sz="1800" dirty="0">
                <a:solidFill>
                  <a:srgbClr val="000000"/>
                </a:solidFill>
                <a:latin typeface="Arial"/>
              </a:rPr>
              <a:t>Around 3,300 high-risk facilities</a:t>
            </a:r>
            <a:endParaRPr lang="en-US" sz="1800" dirty="0">
              <a:solidFill>
                <a:srgbClr val="000000"/>
              </a:solidFill>
              <a:latin typeface="Arial"/>
              <a:cs typeface="Arial"/>
            </a:endParaRPr>
          </a:p>
          <a:p>
            <a:pPr marL="233045" indent="-233045">
              <a:spcBef>
                <a:spcPts val="0"/>
              </a:spcBef>
              <a:spcAft>
                <a:spcPts val="600"/>
              </a:spcAft>
              <a:buClrTx/>
              <a:defRPr/>
            </a:pPr>
            <a:r>
              <a:rPr lang="en-US" sz="2000" dirty="0">
                <a:solidFill>
                  <a:srgbClr val="000000"/>
                </a:solidFill>
                <a:latin typeface="Arial"/>
              </a:rPr>
              <a:t>High-risk facilities develop and implement tailored security plans</a:t>
            </a:r>
            <a:endParaRPr lang="en-US" sz="2000" dirty="0">
              <a:solidFill>
                <a:srgbClr val="000000"/>
              </a:solidFill>
              <a:latin typeface="Arial"/>
              <a:cs typeface="Arial"/>
            </a:endParaRPr>
          </a:p>
          <a:p>
            <a:pPr marL="570865" lvl="1" indent="-223520">
              <a:spcBef>
                <a:spcPts val="0"/>
              </a:spcBef>
              <a:spcAft>
                <a:spcPts val="600"/>
              </a:spcAft>
              <a:buClrTx/>
              <a:defRPr/>
            </a:pPr>
            <a:r>
              <a:rPr lang="en-US" sz="1800" dirty="0">
                <a:solidFill>
                  <a:srgbClr val="000000"/>
                </a:solidFill>
                <a:latin typeface="Arial"/>
              </a:rPr>
              <a:t>Risk-Based Performance Standards (RBPS) – cyber and physical security</a:t>
            </a:r>
            <a:endParaRPr lang="en-US" sz="1800" dirty="0">
              <a:solidFill>
                <a:srgbClr val="000000"/>
              </a:solidFill>
              <a:latin typeface="Arial"/>
              <a:cs typeface="Arial"/>
            </a:endParaRPr>
          </a:p>
          <a:p>
            <a:pPr marL="233045" indent="-233045">
              <a:spcBef>
                <a:spcPts val="0"/>
              </a:spcBef>
              <a:spcAft>
                <a:spcPts val="600"/>
              </a:spcAft>
              <a:buClrTx/>
              <a:defRPr/>
            </a:pPr>
            <a:r>
              <a:rPr lang="en-US" sz="2000" dirty="0">
                <a:solidFill>
                  <a:srgbClr val="000000"/>
                </a:solidFill>
                <a:latin typeface="Arial"/>
              </a:rPr>
              <a:t>Inspections ensure security is adequate and in place</a:t>
            </a:r>
            <a:endParaRPr lang="en-US" sz="2000" dirty="0">
              <a:solidFill>
                <a:srgbClr val="000000"/>
              </a:solidFill>
              <a:latin typeface="Arial"/>
              <a:cs typeface="Arial"/>
            </a:endParaRPr>
          </a:p>
          <a:p>
            <a:pPr marL="233045" indent="-233045">
              <a:spcBef>
                <a:spcPts val="0"/>
              </a:spcBef>
              <a:spcAft>
                <a:spcPts val="600"/>
              </a:spcAft>
              <a:buClrTx/>
              <a:defRPr/>
            </a:pPr>
            <a:r>
              <a:rPr lang="en-US" sz="2000" dirty="0">
                <a:solidFill>
                  <a:srgbClr val="000000"/>
                </a:solidFill>
                <a:latin typeface="Arial"/>
              </a:rPr>
              <a:t>Enforcement</a:t>
            </a:r>
            <a:endParaRPr lang="en-US" sz="2000" dirty="0">
              <a:solidFill>
                <a:srgbClr val="000000"/>
              </a:solidFill>
              <a:latin typeface="Arial"/>
              <a:cs typeface="Arial"/>
            </a:endParaRPr>
          </a:p>
        </p:txBody>
      </p:sp>
      <p:sp>
        <p:nvSpPr>
          <p:cNvPr id="5" name="Text Placeholder 4">
            <a:extLst>
              <a:ext uri="{FF2B5EF4-FFF2-40B4-BE49-F238E27FC236}">
                <a16:creationId xmlns:a16="http://schemas.microsoft.com/office/drawing/2014/main" id="{66FC3F83-6B7B-4C47-97A9-A8B14BE71BA6}"/>
              </a:ext>
            </a:extLst>
          </p:cNvPr>
          <p:cNvSpPr>
            <a:spLocks noGrp="1"/>
          </p:cNvSpPr>
          <p:nvPr>
            <p:ph type="body" sz="quarter" idx="11"/>
          </p:nvPr>
        </p:nvSpPr>
        <p:spPr/>
        <p:txBody>
          <a:bodyPr/>
          <a:lstStyle/>
          <a:p>
            <a:r>
              <a:rPr lang="en-US"/>
              <a:t>Regulation based on chemical holdings, not industry type</a:t>
            </a:r>
          </a:p>
        </p:txBody>
      </p:sp>
      <p:sp>
        <p:nvSpPr>
          <p:cNvPr id="8" name="TextBox 7">
            <a:extLst>
              <a:ext uri="{FF2B5EF4-FFF2-40B4-BE49-F238E27FC236}">
                <a16:creationId xmlns:a16="http://schemas.microsoft.com/office/drawing/2014/main" id="{A750FC84-16F4-46DE-A0FD-D6C30E943233}"/>
              </a:ext>
            </a:extLst>
          </p:cNvPr>
          <p:cNvSpPr txBox="1"/>
          <p:nvPr/>
        </p:nvSpPr>
        <p:spPr>
          <a:xfrm>
            <a:off x="7541356" y="1577654"/>
            <a:ext cx="3950279" cy="553998"/>
          </a:xfrm>
          <a:prstGeom prst="rect">
            <a:avLst/>
          </a:prstGeom>
          <a:noFill/>
        </p:spPr>
        <p:txBody>
          <a:bodyPr wrap="square" lIns="0" tIns="0" rIns="0" bIns="0" rtlCol="0" anchor="t" anchorCtr="0">
            <a:spAutoFit/>
          </a:bodyPr>
          <a:lstStyle/>
          <a:p>
            <a:pPr algn="ctr"/>
            <a:r>
              <a:rPr lang="en-US" sz="1800" b="1">
                <a:solidFill>
                  <a:srgbClr val="005288"/>
                </a:solidFill>
              </a:rPr>
              <a:t>Security concerns for which facilities are considered high-risk</a:t>
            </a:r>
          </a:p>
        </p:txBody>
      </p:sp>
      <p:graphicFrame>
        <p:nvGraphicFramePr>
          <p:cNvPr id="9" name="Chart 8">
            <a:extLst>
              <a:ext uri="{FF2B5EF4-FFF2-40B4-BE49-F238E27FC236}">
                <a16:creationId xmlns:a16="http://schemas.microsoft.com/office/drawing/2014/main" id="{BA8B4294-A8E0-4560-AF56-9B974F081DED}"/>
              </a:ext>
            </a:extLst>
          </p:cNvPr>
          <p:cNvGraphicFramePr>
            <a:graphicFrameLocks/>
          </p:cNvGraphicFramePr>
          <p:nvPr>
            <p:extLst>
              <p:ext uri="{D42A27DB-BD31-4B8C-83A1-F6EECF244321}">
                <p14:modId xmlns:p14="http://schemas.microsoft.com/office/powerpoint/2010/main" val="575634161"/>
              </p:ext>
            </p:extLst>
          </p:nvPr>
        </p:nvGraphicFramePr>
        <p:xfrm>
          <a:off x="7092235" y="2262959"/>
          <a:ext cx="4848520" cy="34716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80524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2F15C6A-204A-47B0-9F35-8BB1F8396342}"/>
              </a:ext>
            </a:extLst>
          </p:cNvPr>
          <p:cNvSpPr>
            <a:spLocks noGrp="1"/>
          </p:cNvSpPr>
          <p:nvPr>
            <p:ph type="ctrTitle"/>
          </p:nvPr>
        </p:nvSpPr>
        <p:spPr/>
        <p:txBody>
          <a:bodyPr/>
          <a:lstStyle/>
          <a:p>
            <a:r>
              <a:rPr lang="en-US" sz="3600"/>
              <a:t>CFATS Overarching Security Objectives </a:t>
            </a:r>
          </a:p>
        </p:txBody>
      </p:sp>
      <p:sp>
        <p:nvSpPr>
          <p:cNvPr id="2" name="Slide Number Placeholder 1"/>
          <p:cNvSpPr>
            <a:spLocks noGrp="1"/>
          </p:cNvSpPr>
          <p:nvPr>
            <p:ph type="sldNum" sz="quarter" idx="10"/>
          </p:nvPr>
        </p:nvSpPr>
        <p:spPr>
          <a:xfrm>
            <a:off x="11049000" y="6175539"/>
            <a:ext cx="533400" cy="261610"/>
          </a:xfrm>
        </p:spPr>
        <p:txBody>
          <a:bodyPr/>
          <a:lstStyle/>
          <a:p>
            <a:fld id="{06C6B1D0-5A63-4FEB-92FA-A39B90BCD44E}" type="slidenum">
              <a:rPr lang="en-US" sz="1100" smtClean="0"/>
              <a:pPr/>
              <a:t>8</a:t>
            </a:fld>
            <a:endParaRPr lang="en-US" sz="1100"/>
          </a:p>
        </p:txBody>
      </p:sp>
      <p:pic>
        <p:nvPicPr>
          <p:cNvPr id="16" name="Picture 15">
            <a:extLst>
              <a:ext uri="{FF2B5EF4-FFF2-40B4-BE49-F238E27FC236}">
                <a16:creationId xmlns:a16="http://schemas.microsoft.com/office/drawing/2014/main" id="{CB70A320-89CA-4B29-B273-F513BA8971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587"/>
          <a:stretch/>
        </p:blipFill>
        <p:spPr>
          <a:xfrm>
            <a:off x="8503920" y="1954295"/>
            <a:ext cx="2560320" cy="1485677"/>
          </a:xfrm>
          <a:prstGeom prst="roundRect">
            <a:avLst>
              <a:gd name="adj" fmla="val 0"/>
            </a:avLst>
          </a:prstGeom>
          <a:solidFill>
            <a:srgbClr val="FFFFFF">
              <a:shade val="85000"/>
            </a:srgbClr>
          </a:solidFill>
          <a:ln>
            <a:noFill/>
          </a:ln>
          <a:effectLst/>
        </p:spPr>
      </p:pic>
      <p:sp>
        <p:nvSpPr>
          <p:cNvPr id="18" name="TextBox 17">
            <a:extLst>
              <a:ext uri="{FF2B5EF4-FFF2-40B4-BE49-F238E27FC236}">
                <a16:creationId xmlns:a16="http://schemas.microsoft.com/office/drawing/2014/main" id="{D742F735-FD73-4C33-8D38-578CA396ACEE}"/>
              </a:ext>
            </a:extLst>
          </p:cNvPr>
          <p:cNvSpPr txBox="1"/>
          <p:nvPr/>
        </p:nvSpPr>
        <p:spPr>
          <a:xfrm>
            <a:off x="441788" y="836015"/>
            <a:ext cx="11140611" cy="783193"/>
          </a:xfrm>
          <a:prstGeom prst="roundRect">
            <a:avLst/>
          </a:prstGeom>
          <a:noFill/>
        </p:spPr>
        <p:txBody>
          <a:bodyPr wrap="square" lIns="182880" tIns="45720" rIns="182880" bIns="45720" rtlCol="0" anchor="t">
            <a:spAutoFit/>
          </a:bodyPr>
          <a:lstStyle/>
          <a:p>
            <a:pPr lvl="0">
              <a:spcBef>
                <a:spcPct val="30000"/>
              </a:spcBef>
              <a:defRPr/>
            </a:pPr>
            <a:r>
              <a:rPr lang="en-US" sz="2000" kern="0">
                <a:solidFill>
                  <a:srgbClr val="000000"/>
                </a:solidFill>
                <a:latin typeface="+mn-lt"/>
              </a:rPr>
              <a:t>CISA has grouped facility security into five overarching security objectives to help facilities </a:t>
            </a:r>
            <a:r>
              <a:rPr lang="en-US" sz="2000">
                <a:solidFill>
                  <a:srgbClr val="000000"/>
                </a:solidFill>
                <a:latin typeface="+mn-lt"/>
              </a:rPr>
              <a:t>develop tailored security plans that meet risk-based standards</a:t>
            </a:r>
            <a:endParaRPr lang="en-VI" sz="2000">
              <a:solidFill>
                <a:srgbClr val="000000"/>
              </a:solidFill>
              <a:latin typeface="+mn-lt"/>
            </a:endParaRPr>
          </a:p>
        </p:txBody>
      </p:sp>
      <p:sp>
        <p:nvSpPr>
          <p:cNvPr id="10" name="Rectangle: Rounded Corners 4">
            <a:extLst>
              <a:ext uri="{FF2B5EF4-FFF2-40B4-BE49-F238E27FC236}">
                <a16:creationId xmlns:a16="http://schemas.microsoft.com/office/drawing/2014/main" id="{1E82E64E-F518-4027-91C6-98A154CC0227}"/>
              </a:ext>
            </a:extLst>
          </p:cNvPr>
          <p:cNvSpPr txBox="1"/>
          <p:nvPr/>
        </p:nvSpPr>
        <p:spPr>
          <a:xfrm>
            <a:off x="925880" y="3531480"/>
            <a:ext cx="2964079" cy="40839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rgbClr val="0078AE"/>
                </a:solidFill>
              </a:rPr>
              <a:t>Detection </a:t>
            </a:r>
          </a:p>
        </p:txBody>
      </p:sp>
      <p:pic>
        <p:nvPicPr>
          <p:cNvPr id="29" name="Picture 28">
            <a:extLst>
              <a:ext uri="{FF2B5EF4-FFF2-40B4-BE49-F238E27FC236}">
                <a16:creationId xmlns:a16="http://schemas.microsoft.com/office/drawing/2014/main" id="{716C4DC6-8F4C-4441-8EE3-CA5B369C2103}"/>
              </a:ext>
            </a:extLst>
          </p:cNvPr>
          <p:cNvPicPr>
            <a:picLocks noChangeAspect="1"/>
          </p:cNvPicPr>
          <p:nvPr/>
        </p:nvPicPr>
        <p:blipFill rotWithShape="1">
          <a:blip r:embed="rId4"/>
          <a:srcRect b="1931"/>
          <a:stretch/>
        </p:blipFill>
        <p:spPr>
          <a:xfrm>
            <a:off x="2738952" y="4264457"/>
            <a:ext cx="2560320" cy="1481053"/>
          </a:xfrm>
          <a:prstGeom prst="rect">
            <a:avLst/>
          </a:prstGeom>
        </p:spPr>
      </p:pic>
      <p:pic>
        <p:nvPicPr>
          <p:cNvPr id="32" name="Picture 31" descr="A few men wearing hardhats and reflectors looking at a tablet&#10;&#10;Description automatically generated with low confidence">
            <a:extLst>
              <a:ext uri="{FF2B5EF4-FFF2-40B4-BE49-F238E27FC236}">
                <a16:creationId xmlns:a16="http://schemas.microsoft.com/office/drawing/2014/main" id="{BC800C47-9128-452C-BCD5-C5AD658D87F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43" t="2583" r="143" b="2958"/>
          <a:stretch/>
        </p:blipFill>
        <p:spPr>
          <a:xfrm>
            <a:off x="6441357" y="4264457"/>
            <a:ext cx="2560320" cy="1481053"/>
          </a:xfrm>
          <a:prstGeom prst="rect">
            <a:avLst/>
          </a:prstGeom>
        </p:spPr>
      </p:pic>
      <p:pic>
        <p:nvPicPr>
          <p:cNvPr id="34" name="Picture 33">
            <a:extLst>
              <a:ext uri="{FF2B5EF4-FFF2-40B4-BE49-F238E27FC236}">
                <a16:creationId xmlns:a16="http://schemas.microsoft.com/office/drawing/2014/main" id="{00A9DB82-CD4A-44AC-A805-8BBB3D7611C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0899"/>
          <a:stretch/>
        </p:blipFill>
        <p:spPr>
          <a:xfrm>
            <a:off x="1127760" y="1954295"/>
            <a:ext cx="2560320" cy="1485677"/>
          </a:xfrm>
          <a:prstGeom prst="rect">
            <a:avLst/>
          </a:prstGeom>
          <a:noFill/>
          <a:ln>
            <a:noFill/>
          </a:ln>
        </p:spPr>
        <p:style>
          <a:lnRef idx="0">
            <a:scrgbClr r="0" g="0" b="0"/>
          </a:lnRef>
          <a:fillRef idx="0">
            <a:scrgbClr r="0" g="0" b="0"/>
          </a:fillRef>
          <a:effectRef idx="0">
            <a:scrgbClr r="0" g="0" b="0"/>
          </a:effectRef>
          <a:fontRef idx="minor">
            <a:schemeClr val="accent4"/>
          </a:fontRef>
        </p:style>
      </p:pic>
      <p:pic>
        <p:nvPicPr>
          <p:cNvPr id="35" name="Picture 34">
            <a:extLst>
              <a:ext uri="{FF2B5EF4-FFF2-40B4-BE49-F238E27FC236}">
                <a16:creationId xmlns:a16="http://schemas.microsoft.com/office/drawing/2014/main" id="{77799386-6278-4519-A112-79681BD6323E}"/>
              </a:ext>
            </a:extLst>
          </p:cNvPr>
          <p:cNvPicPr>
            <a:picLocks/>
          </p:cNvPicPr>
          <p:nvPr/>
        </p:nvPicPr>
        <p:blipFill>
          <a:blip r:embed="rId7"/>
          <a:stretch>
            <a:fillRect/>
          </a:stretch>
        </p:blipFill>
        <p:spPr>
          <a:xfrm>
            <a:off x="4815840" y="1954295"/>
            <a:ext cx="2560320" cy="1485677"/>
          </a:xfrm>
          <a:prstGeom prst="rect">
            <a:avLst/>
          </a:prstGeom>
          <a:noFill/>
          <a:ln>
            <a:noFill/>
          </a:ln>
        </p:spPr>
      </p:pic>
      <p:sp>
        <p:nvSpPr>
          <p:cNvPr id="31" name="Rectangle: Rounded Corners 4">
            <a:extLst>
              <a:ext uri="{FF2B5EF4-FFF2-40B4-BE49-F238E27FC236}">
                <a16:creationId xmlns:a16="http://schemas.microsoft.com/office/drawing/2014/main" id="{80EAAAC4-97DB-4949-A30B-74C1867A6D48}"/>
              </a:ext>
            </a:extLst>
          </p:cNvPr>
          <p:cNvSpPr txBox="1"/>
          <p:nvPr/>
        </p:nvSpPr>
        <p:spPr>
          <a:xfrm>
            <a:off x="4638350" y="3529974"/>
            <a:ext cx="2915300" cy="4099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a:solidFill>
                  <a:srgbClr val="0078AE"/>
                </a:solidFill>
              </a:rPr>
              <a:t>Delay</a:t>
            </a:r>
            <a:r>
              <a:rPr lang="en-US" sz="2000" kern="1200">
                <a:solidFill>
                  <a:srgbClr val="000000"/>
                </a:solidFill>
              </a:rPr>
              <a:t> </a:t>
            </a:r>
          </a:p>
        </p:txBody>
      </p:sp>
      <p:sp>
        <p:nvSpPr>
          <p:cNvPr id="37" name="Rectangle: Rounded Corners 4">
            <a:extLst>
              <a:ext uri="{FF2B5EF4-FFF2-40B4-BE49-F238E27FC236}">
                <a16:creationId xmlns:a16="http://schemas.microsoft.com/office/drawing/2014/main" id="{2614B5F4-20FE-4449-9AA6-36748F4D849E}"/>
              </a:ext>
            </a:extLst>
          </p:cNvPr>
          <p:cNvSpPr txBox="1"/>
          <p:nvPr/>
        </p:nvSpPr>
        <p:spPr>
          <a:xfrm>
            <a:off x="8440157" y="3529974"/>
            <a:ext cx="2687845" cy="4099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a:solidFill>
                  <a:srgbClr val="0078AE"/>
                </a:solidFill>
              </a:rPr>
              <a:t>Response</a:t>
            </a:r>
            <a:r>
              <a:rPr lang="en-US" sz="2000" kern="1200">
                <a:solidFill>
                  <a:srgbClr val="000000"/>
                </a:solidFill>
              </a:rPr>
              <a:t> </a:t>
            </a:r>
          </a:p>
        </p:txBody>
      </p:sp>
      <p:sp>
        <p:nvSpPr>
          <p:cNvPr id="40" name="Rectangle: Rounded Corners 4">
            <a:extLst>
              <a:ext uri="{FF2B5EF4-FFF2-40B4-BE49-F238E27FC236}">
                <a16:creationId xmlns:a16="http://schemas.microsoft.com/office/drawing/2014/main" id="{9DECAAAD-9702-40D2-8313-AFFC5B8144E2}"/>
              </a:ext>
            </a:extLst>
          </p:cNvPr>
          <p:cNvSpPr txBox="1"/>
          <p:nvPr/>
        </p:nvSpPr>
        <p:spPr>
          <a:xfrm>
            <a:off x="2537073" y="5839110"/>
            <a:ext cx="2964079" cy="40839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a:solidFill>
                  <a:srgbClr val="0078AE"/>
                </a:solidFill>
              </a:rPr>
              <a:t>Cybersecurity</a:t>
            </a:r>
            <a:r>
              <a:rPr lang="en-US" sz="2000" kern="1200">
                <a:solidFill>
                  <a:srgbClr val="000000"/>
                </a:solidFill>
              </a:rPr>
              <a:t> </a:t>
            </a:r>
          </a:p>
        </p:txBody>
      </p:sp>
      <p:sp>
        <p:nvSpPr>
          <p:cNvPr id="43" name="Rectangle: Rounded Corners 4">
            <a:extLst>
              <a:ext uri="{FF2B5EF4-FFF2-40B4-BE49-F238E27FC236}">
                <a16:creationId xmlns:a16="http://schemas.microsoft.com/office/drawing/2014/main" id="{61B857F7-F93B-4C10-9B79-8FF4EDF81859}"/>
              </a:ext>
            </a:extLst>
          </p:cNvPr>
          <p:cNvSpPr txBox="1"/>
          <p:nvPr/>
        </p:nvSpPr>
        <p:spPr>
          <a:xfrm>
            <a:off x="6263867" y="5839109"/>
            <a:ext cx="2915300" cy="40839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a:solidFill>
                  <a:srgbClr val="0078AE"/>
                </a:solidFill>
              </a:rPr>
              <a:t>Security</a:t>
            </a:r>
            <a:r>
              <a:rPr lang="en-US" sz="2000" kern="1200">
                <a:solidFill>
                  <a:srgbClr val="000000"/>
                </a:solidFill>
              </a:rPr>
              <a:t> </a:t>
            </a:r>
            <a:r>
              <a:rPr lang="en-US" sz="2000" b="1">
                <a:solidFill>
                  <a:srgbClr val="0078AE"/>
                </a:solidFill>
              </a:rPr>
              <a:t>Management</a:t>
            </a:r>
            <a:r>
              <a:rPr lang="en-US" sz="2000" kern="1200">
                <a:solidFill>
                  <a:srgbClr val="000000"/>
                </a:solidFill>
              </a:rPr>
              <a:t> </a:t>
            </a:r>
          </a:p>
        </p:txBody>
      </p:sp>
    </p:spTree>
    <p:extLst>
      <p:ext uri="{BB962C8B-B14F-4D97-AF65-F5344CB8AC3E}">
        <p14:creationId xmlns:p14="http://schemas.microsoft.com/office/powerpoint/2010/main" val="396978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E072E5-6607-4E47-8422-D0853C25E3ED}"/>
              </a:ext>
            </a:extLst>
          </p:cNvPr>
          <p:cNvSpPr>
            <a:spLocks noGrp="1"/>
          </p:cNvSpPr>
          <p:nvPr>
            <p:ph type="ctrTitle"/>
          </p:nvPr>
        </p:nvSpPr>
        <p:spPr/>
        <p:txBody>
          <a:bodyPr/>
          <a:lstStyle/>
          <a:p>
            <a:r>
              <a:rPr lang="en-US" sz="3600" dirty="0"/>
              <a:t>RBPS 9 – Response</a:t>
            </a:r>
          </a:p>
        </p:txBody>
      </p:sp>
      <p:sp>
        <p:nvSpPr>
          <p:cNvPr id="4" name="Slide Number Placeholder 3">
            <a:extLst>
              <a:ext uri="{FF2B5EF4-FFF2-40B4-BE49-F238E27FC236}">
                <a16:creationId xmlns:a16="http://schemas.microsoft.com/office/drawing/2014/main" id="{713E5066-44D3-4CC7-B3AA-3D3755B4C6F1}"/>
              </a:ext>
            </a:extLst>
          </p:cNvPr>
          <p:cNvSpPr>
            <a:spLocks noGrp="1"/>
          </p:cNvSpPr>
          <p:nvPr>
            <p:ph type="sldNum" sz="quarter" idx="10"/>
          </p:nvPr>
        </p:nvSpPr>
        <p:spPr/>
        <p:txBody>
          <a:bodyPr/>
          <a:lstStyle/>
          <a:p>
            <a:pPr>
              <a:defRPr/>
            </a:pPr>
            <a:fld id="{E5B367E4-E490-5D4C-B162-F1E62EFCCBB8}" type="slidenum">
              <a:rPr lang="en-US" altLang="en-US" smtClean="0"/>
              <a:pPr>
                <a:defRPr/>
              </a:pPr>
              <a:t>9</a:t>
            </a:fld>
            <a:endParaRPr lang="en-US" altLang="en-US"/>
          </a:p>
        </p:txBody>
      </p:sp>
      <p:sp>
        <p:nvSpPr>
          <p:cNvPr id="2" name="Content Placeholder 1">
            <a:extLst>
              <a:ext uri="{FF2B5EF4-FFF2-40B4-BE49-F238E27FC236}">
                <a16:creationId xmlns:a16="http://schemas.microsoft.com/office/drawing/2014/main" id="{6C7851C6-58CB-4AF6-B29F-8D9866CA19BF}"/>
              </a:ext>
            </a:extLst>
          </p:cNvPr>
          <p:cNvSpPr>
            <a:spLocks noGrp="1"/>
          </p:cNvSpPr>
          <p:nvPr>
            <p:ph idx="1"/>
          </p:nvPr>
        </p:nvSpPr>
        <p:spPr>
          <a:xfrm>
            <a:off x="609600" y="2881744"/>
            <a:ext cx="10972800" cy="2759365"/>
          </a:xfrm>
        </p:spPr>
        <p:txBody>
          <a:bodyPr>
            <a:normAutofit/>
          </a:bodyPr>
          <a:lstStyle/>
          <a:p>
            <a:pPr marL="233363" indent="-233363">
              <a:spcBef>
                <a:spcPct val="60000"/>
              </a:spcBef>
              <a:buClr>
                <a:srgbClr val="363636"/>
              </a:buClr>
              <a:buFont typeface="Wingdings" pitchFamily="2" charset="2"/>
              <a:buChar char="§"/>
              <a:defRPr/>
            </a:pPr>
            <a:r>
              <a:rPr lang="en-US" sz="2000" kern="0">
                <a:solidFill>
                  <a:srgbClr val="000000"/>
                </a:solidFill>
                <a:latin typeface="Arial"/>
              </a:rPr>
              <a:t>Response focuses on the planning to mitigate, respond</a:t>
            </a:r>
            <a:r>
              <a:rPr lang="en-US" sz="2000" kern="0" dirty="0">
                <a:solidFill>
                  <a:srgbClr val="000000"/>
                </a:solidFill>
                <a:latin typeface="Arial"/>
              </a:rPr>
              <a:t> to</a:t>
            </a:r>
            <a:r>
              <a:rPr lang="en-US" sz="2000" kern="0">
                <a:solidFill>
                  <a:srgbClr val="000000"/>
                </a:solidFill>
                <a:latin typeface="Arial"/>
              </a:rPr>
              <a:t>, and report incidents in a timely manner between facility personnel, first responders, and law enforcement</a:t>
            </a:r>
          </a:p>
          <a:p>
            <a:pPr marL="233363" indent="-233363">
              <a:spcBef>
                <a:spcPct val="60000"/>
              </a:spcBef>
              <a:buClr>
                <a:srgbClr val="363636"/>
              </a:buClr>
              <a:buFont typeface="Wingdings" pitchFamily="2" charset="2"/>
              <a:buChar char="§"/>
              <a:defRPr/>
            </a:pPr>
            <a:r>
              <a:rPr lang="en-US" sz="2000" kern="0">
                <a:solidFill>
                  <a:srgbClr val="000000"/>
                </a:solidFill>
                <a:latin typeface="Arial"/>
              </a:rPr>
              <a:t>Local Emergency Planning Committees (</a:t>
            </a:r>
            <a:r>
              <a:rPr lang="en-US" sz="2000" kern="0" dirty="0">
                <a:solidFill>
                  <a:srgbClr val="000000"/>
                </a:solidFill>
                <a:latin typeface="Arial"/>
              </a:rPr>
              <a:t>LEPCs</a:t>
            </a:r>
            <a:r>
              <a:rPr lang="en-US" sz="2000" kern="0">
                <a:solidFill>
                  <a:srgbClr val="000000"/>
                </a:solidFill>
                <a:latin typeface="Arial"/>
              </a:rPr>
              <a:t>) may be contacted by local Chemical Security Inspectors</a:t>
            </a:r>
            <a:r>
              <a:rPr lang="en-US" sz="2000" kern="0" dirty="0">
                <a:solidFill>
                  <a:srgbClr val="000000"/>
                </a:solidFill>
                <a:latin typeface="Arial"/>
              </a:rPr>
              <a:t> (CSIs)</a:t>
            </a:r>
            <a:r>
              <a:rPr lang="en-US" sz="2000" kern="0">
                <a:solidFill>
                  <a:srgbClr val="000000"/>
                </a:solidFill>
                <a:latin typeface="Arial"/>
              </a:rPr>
              <a:t> to verify that facilities have developed plans for emergency notification, response, evacuation, etc.</a:t>
            </a:r>
          </a:p>
          <a:p>
            <a:pPr marL="233363" indent="-233363">
              <a:spcBef>
                <a:spcPct val="60000"/>
              </a:spcBef>
              <a:buClr>
                <a:srgbClr val="363636"/>
              </a:buClr>
              <a:buFont typeface="Wingdings" pitchFamily="2" charset="2"/>
              <a:buChar char="§"/>
              <a:defRPr/>
            </a:pPr>
            <a:r>
              <a:rPr lang="en-US" sz="2000" kern="0">
                <a:solidFill>
                  <a:srgbClr val="000000"/>
                </a:solidFill>
                <a:latin typeface="Arial"/>
              </a:rPr>
              <a:t>CISA Gateway (EO Portal) – A CISA platform to share and coordinate CFATS information among federal, state, local, tribal, and territorial (SLTT) agencies partners.</a:t>
            </a:r>
          </a:p>
        </p:txBody>
      </p:sp>
      <p:grpSp>
        <p:nvGrpSpPr>
          <p:cNvPr id="6" name="Group 5">
            <a:extLst>
              <a:ext uri="{FF2B5EF4-FFF2-40B4-BE49-F238E27FC236}">
                <a16:creationId xmlns:a16="http://schemas.microsoft.com/office/drawing/2014/main" id="{35412040-3373-4F87-BC8A-B8B2AC3AD2E1}"/>
              </a:ext>
            </a:extLst>
          </p:cNvPr>
          <p:cNvGrpSpPr>
            <a:grpSpLocks/>
          </p:cNvGrpSpPr>
          <p:nvPr/>
        </p:nvGrpSpPr>
        <p:grpSpPr bwMode="auto">
          <a:xfrm>
            <a:off x="1028700" y="1599175"/>
            <a:ext cx="10134600" cy="985396"/>
            <a:chOff x="311053" y="1132204"/>
            <a:chExt cx="8394219" cy="984856"/>
          </a:xfrm>
        </p:grpSpPr>
        <p:sp>
          <p:nvSpPr>
            <p:cNvPr id="7" name="Rectangle 6">
              <a:extLst>
                <a:ext uri="{FF2B5EF4-FFF2-40B4-BE49-F238E27FC236}">
                  <a16:creationId xmlns:a16="http://schemas.microsoft.com/office/drawing/2014/main" id="{8EF9E2C1-18CC-465B-AF1D-6DECFBDFCE26}"/>
                </a:ext>
              </a:extLst>
            </p:cNvPr>
            <p:cNvSpPr/>
            <p:nvPr/>
          </p:nvSpPr>
          <p:spPr bwMode="auto">
            <a:xfrm>
              <a:off x="311053" y="1132204"/>
              <a:ext cx="8394219" cy="984856"/>
            </a:xfrm>
            <a:prstGeom prst="rect">
              <a:avLst/>
            </a:prstGeom>
            <a:noFill/>
            <a:ln w="38100" cap="flat" cmpd="sng" algn="ctr">
              <a:solidFill>
                <a:srgbClr val="0078AE"/>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kern="0">
                <a:solidFill>
                  <a:srgbClr val="F8F8F8"/>
                </a:solidFill>
                <a:latin typeface="Arial" charset="0"/>
              </a:endParaRPr>
            </a:p>
          </p:txBody>
        </p:sp>
        <p:sp>
          <p:nvSpPr>
            <p:cNvPr id="8" name="TextBox 7">
              <a:extLst>
                <a:ext uri="{FF2B5EF4-FFF2-40B4-BE49-F238E27FC236}">
                  <a16:creationId xmlns:a16="http://schemas.microsoft.com/office/drawing/2014/main" id="{4CEF8763-14B2-4A3B-A608-17EFB3D6E2C6}"/>
                </a:ext>
              </a:extLst>
            </p:cNvPr>
            <p:cNvSpPr txBox="1"/>
            <p:nvPr/>
          </p:nvSpPr>
          <p:spPr>
            <a:xfrm>
              <a:off x="1126758" y="1188028"/>
              <a:ext cx="7483840" cy="830542"/>
            </a:xfrm>
            <a:prstGeom prst="rect">
              <a:avLst/>
            </a:prstGeom>
            <a:noFill/>
            <a:ln>
              <a:noFill/>
            </a:ln>
          </p:spPr>
          <p:txBody>
            <a:bodyPr wrap="square" lIns="91440" tIns="45720" rIns="91440" bIns="45720" anchor="t">
              <a:spAutoFit/>
            </a:bodyPr>
            <a:lstStyle/>
            <a:p>
              <a:pPr eaLnBrk="1" fontAlgn="auto" hangingPunct="1">
                <a:spcBef>
                  <a:spcPts val="0"/>
                </a:spcBef>
                <a:spcAft>
                  <a:spcPts val="0"/>
                </a:spcAft>
                <a:defRPr/>
              </a:pPr>
              <a:r>
                <a:rPr lang="en-US" kern="0">
                  <a:solidFill>
                    <a:srgbClr val="0078AE"/>
                  </a:solidFill>
                  <a:latin typeface="Arial"/>
                </a:rPr>
                <a:t>Develop and exercise an emergency plan to respond to security incidents internally and with assistance of local first responders</a:t>
              </a:r>
              <a:r>
                <a:rPr lang="en-US" sz="1800" kern="0">
                  <a:solidFill>
                    <a:srgbClr val="0078AE"/>
                  </a:solidFill>
                  <a:latin typeface="Arial"/>
                </a:rPr>
                <a:t>. </a:t>
              </a:r>
            </a:p>
          </p:txBody>
        </p:sp>
      </p:grpSp>
      <p:sp>
        <p:nvSpPr>
          <p:cNvPr id="10" name="Rectangle 9">
            <a:extLst>
              <a:ext uri="{FF2B5EF4-FFF2-40B4-BE49-F238E27FC236}">
                <a16:creationId xmlns:a16="http://schemas.microsoft.com/office/drawing/2014/main" id="{200F0E74-B7D3-4E05-B8AB-7F17C5DB9BF9}"/>
              </a:ext>
            </a:extLst>
          </p:cNvPr>
          <p:cNvSpPr/>
          <p:nvPr/>
        </p:nvSpPr>
        <p:spPr bwMode="auto">
          <a:xfrm>
            <a:off x="1314208" y="1484683"/>
            <a:ext cx="1345865" cy="170347"/>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id="{D2304291-6C6B-4EC0-9B5C-14562E61410F}"/>
              </a:ext>
            </a:extLst>
          </p:cNvPr>
          <p:cNvSpPr/>
          <p:nvPr/>
        </p:nvSpPr>
        <p:spPr bwMode="auto">
          <a:xfrm>
            <a:off x="9541165" y="2548669"/>
            <a:ext cx="1342876" cy="91757"/>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pic>
        <p:nvPicPr>
          <p:cNvPr id="13" name="Graphic 12" descr="Playbook with solid fill">
            <a:extLst>
              <a:ext uri="{FF2B5EF4-FFF2-40B4-BE49-F238E27FC236}">
                <a16:creationId xmlns:a16="http://schemas.microsoft.com/office/drawing/2014/main" id="{0E8C4BF9-66EC-42AF-9D62-640A8657350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9126" y="1613329"/>
            <a:ext cx="914400" cy="914400"/>
          </a:xfrm>
          <a:prstGeom prst="rect">
            <a:avLst/>
          </a:prstGeom>
        </p:spPr>
      </p:pic>
    </p:spTree>
    <p:extLst>
      <p:ext uri="{BB962C8B-B14F-4D97-AF65-F5344CB8AC3E}">
        <p14:creationId xmlns:p14="http://schemas.microsoft.com/office/powerpoint/2010/main" val="3805288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ISA Template">
  <a:themeElements>
    <a:clrScheme name="Custom 3">
      <a:dk1>
        <a:srgbClr val="70BC1F"/>
      </a:dk1>
      <a:lt1>
        <a:srgbClr val="FFFFFF"/>
      </a:lt1>
      <a:dk2>
        <a:srgbClr val="000063"/>
      </a:dk2>
      <a:lt2>
        <a:srgbClr val="FF0000"/>
      </a:lt2>
      <a:accent1>
        <a:srgbClr val="FFDB00"/>
      </a:accent1>
      <a:accent2>
        <a:srgbClr val="0062C8"/>
      </a:accent2>
      <a:accent3>
        <a:srgbClr val="AAAAB7"/>
      </a:accent3>
      <a:accent4>
        <a:srgbClr val="DADADA"/>
      </a:accent4>
      <a:accent5>
        <a:srgbClr val="FFEAAA"/>
      </a:accent5>
      <a:accent6>
        <a:srgbClr val="0058B5"/>
      </a:accent6>
      <a:hlink>
        <a:srgbClr val="005288"/>
      </a:hlink>
      <a:folHlink>
        <a:srgbClr val="990099"/>
      </a:folHlink>
    </a:clrScheme>
    <a:fontScheme name="DHS_Template_Whi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HS_Template_White 1">
        <a:dk1>
          <a:srgbClr val="595959"/>
        </a:dk1>
        <a:lt1>
          <a:srgbClr val="F8D167"/>
        </a:lt1>
        <a:dk2>
          <a:srgbClr val="BF5FA7"/>
        </a:dk2>
        <a:lt2>
          <a:srgbClr val="92C9DD"/>
        </a:lt2>
        <a:accent1>
          <a:srgbClr val="9ED47C"/>
        </a:accent1>
        <a:accent2>
          <a:srgbClr val="F3728D"/>
        </a:accent2>
        <a:accent3>
          <a:srgbClr val="FBE5B8"/>
        </a:accent3>
        <a:accent4>
          <a:srgbClr val="4B4B4B"/>
        </a:accent4>
        <a:accent5>
          <a:srgbClr val="CCE6BF"/>
        </a:accent5>
        <a:accent6>
          <a:srgbClr val="DC677F"/>
        </a:accent6>
        <a:hlink>
          <a:srgbClr val="6E91BA"/>
        </a:hlink>
        <a:folHlink>
          <a:srgbClr val="BDBFD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ISA PowerPoint Template Widescreen 20190221  -  Read-Only" id="{CA701D08-D2D5-4B51-9E5B-727F9E5815A8}" vid="{21074CCE-0720-4401-B778-A67650A7CB1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e87e1963-818e-452b-902d-58ee83e56c6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A963265BB0483459597C0092B25CB59" ma:contentTypeVersion="15" ma:contentTypeDescription="Create a new document." ma:contentTypeScope="" ma:versionID="be8b832d05789c6b8972fedf1f050d90">
  <xsd:schema xmlns:xsd="http://www.w3.org/2001/XMLSchema" xmlns:xs="http://www.w3.org/2001/XMLSchema" xmlns:p="http://schemas.microsoft.com/office/2006/metadata/properties" xmlns:ns3="e87e1963-818e-452b-902d-58ee83e56c6f" xmlns:ns4="8b310979-2f70-4745-a782-363eacaafe92" targetNamespace="http://schemas.microsoft.com/office/2006/metadata/properties" ma:root="true" ma:fieldsID="5e70ef4e83d29ac52e0cc29fcc89c3f4" ns3:_="" ns4:_="">
    <xsd:import namespace="e87e1963-818e-452b-902d-58ee83e56c6f"/>
    <xsd:import namespace="8b310979-2f70-4745-a782-363eacaafe9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MediaServiceDateTaken" minOccurs="0"/>
                <xsd:element ref="ns3:MediaServiceLocation" minOccurs="0"/>
                <xsd:element ref="ns3:MediaServiceAutoKeyPoints" minOccurs="0"/>
                <xsd:element ref="ns3:MediaServiceKeyPoints"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7e1963-818e-452b-902d-58ee83e56c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b310979-2f70-4745-a782-363eacaafe9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D2F580-FE46-4EB8-BE94-28F36142E58D}">
  <ds:schemaRefs>
    <ds:schemaRef ds:uri="http://schemas.microsoft.com/office/infopath/2007/PartnerControls"/>
    <ds:schemaRef ds:uri="http://schemas.microsoft.com/office/2006/metadata/properties"/>
    <ds:schemaRef ds:uri="http://purl.org/dc/terms/"/>
    <ds:schemaRef ds:uri="http://schemas.openxmlformats.org/package/2006/metadata/core-properties"/>
    <ds:schemaRef ds:uri="http://schemas.microsoft.com/office/2006/documentManagement/types"/>
    <ds:schemaRef ds:uri="8b310979-2f70-4745-a782-363eacaafe92"/>
    <ds:schemaRef ds:uri="http://purl.org/dc/elements/1.1/"/>
    <ds:schemaRef ds:uri="e87e1963-818e-452b-902d-58ee83e56c6f"/>
    <ds:schemaRef ds:uri="http://www.w3.org/XML/1998/namespace"/>
    <ds:schemaRef ds:uri="http://purl.org/dc/dcmitype/"/>
  </ds:schemaRefs>
</ds:datastoreItem>
</file>

<file path=customXml/itemProps2.xml><?xml version="1.0" encoding="utf-8"?>
<ds:datastoreItem xmlns:ds="http://schemas.openxmlformats.org/officeDocument/2006/customXml" ds:itemID="{574EE412-CF9D-45E2-9FAE-874D51208B8C}">
  <ds:schemaRefs>
    <ds:schemaRef ds:uri="http://schemas.microsoft.com/sharepoint/v3/contenttype/forms"/>
  </ds:schemaRefs>
</ds:datastoreItem>
</file>

<file path=customXml/itemProps3.xml><?xml version="1.0" encoding="utf-8"?>
<ds:datastoreItem xmlns:ds="http://schemas.openxmlformats.org/officeDocument/2006/customXml" ds:itemID="{8E636AF9-B50F-4452-8BAE-DAEF78F562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7e1963-818e-452b-902d-58ee83e56c6f"/>
    <ds:schemaRef ds:uri="8b310979-2f70-4745-a782-363eacaafe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DHS_Template_White</Template>
  <TotalTime>3666</TotalTime>
  <Words>4200</Words>
  <Application>Microsoft Office PowerPoint</Application>
  <PresentationFormat>Widescreen</PresentationFormat>
  <Paragraphs>609</Paragraphs>
  <Slides>45</Slides>
  <Notes>29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Courier New</vt:lpstr>
      <vt:lpstr>Franklin Gothic Book</vt:lpstr>
      <vt:lpstr>Franklin Gothic Medium</vt:lpstr>
      <vt:lpstr>Franklin Gothic Medium Cond</vt:lpstr>
      <vt:lpstr>Times</vt:lpstr>
      <vt:lpstr>Times New Roman</vt:lpstr>
      <vt:lpstr>Wingdings</vt:lpstr>
      <vt:lpstr>CISA Template</vt:lpstr>
      <vt:lpstr>  2023 NASTTPO Salt Lake City, UT       Organization Date</vt:lpstr>
      <vt:lpstr>Agenda</vt:lpstr>
      <vt:lpstr>Why Chemical Facility Security?</vt:lpstr>
      <vt:lpstr>Industries with Dangerous Chemicals</vt:lpstr>
      <vt:lpstr>CISA Programs to Secure Chemicals</vt:lpstr>
      <vt:lpstr>PowerPoint Presentation</vt:lpstr>
      <vt:lpstr>The CFATS Regulation</vt:lpstr>
      <vt:lpstr>CFATS Overarching Security Objectives </vt:lpstr>
      <vt:lpstr>RBPS 9 – Response</vt:lpstr>
      <vt:lpstr>Security Components and Activities</vt:lpstr>
      <vt:lpstr>Reporting Significant Security Incidents</vt:lpstr>
      <vt:lpstr>The Role of First Responders</vt:lpstr>
      <vt:lpstr>CFATS and the CISA Gateway</vt:lpstr>
      <vt:lpstr>Chemical Security Inspectors</vt:lpstr>
      <vt:lpstr>PowerPoint Presentation</vt:lpstr>
      <vt:lpstr>PowerPoint Presentation</vt:lpstr>
      <vt:lpstr>ChemLock Services and Tools</vt:lpstr>
      <vt:lpstr>Upcoming ChemLock Training Dates</vt:lpstr>
      <vt:lpstr>How To Sign Up for a ChemLock Service? </vt:lpstr>
      <vt:lpstr>PowerPoint Presentation</vt:lpstr>
      <vt:lpstr>PowerPoint Presentation</vt:lpstr>
      <vt:lpstr>Ammonium Nitrate Security Program (ANSP)</vt:lpstr>
      <vt:lpstr>Update: Supplemental Notice of Proposed Rulemaking (SNPRM)</vt:lpstr>
      <vt:lpstr>Ammonium Nitrate Consultations</vt:lpstr>
      <vt:lpstr>PowerPoint Presentation</vt:lpstr>
      <vt:lpstr>Emergency Communications Coordinators (ECCs)</vt:lpstr>
      <vt:lpstr>cisa.gov</vt:lpstr>
      <vt:lpstr>Strategic Goals</vt:lpstr>
      <vt:lpstr>The Complex Threat Environment</vt:lpstr>
      <vt:lpstr>cisa.gov/cybersecurity</vt:lpstr>
      <vt:lpstr>Defend Industrial Control Systems</vt:lpstr>
      <vt:lpstr>Cybersecurity Basics</vt:lpstr>
      <vt:lpstr>CSET Self-Evaluation Tool</vt:lpstr>
      <vt:lpstr>Cybersecurity Advisor Program</vt:lpstr>
      <vt:lpstr>Range of Cybersecurity Assessments </vt:lpstr>
      <vt:lpstr>Subscribe to ICS Advisories </vt:lpstr>
      <vt:lpstr>Incident Reporting / Malware Analysis</vt:lpstr>
      <vt:lpstr>Cybersecurity Advisor Program</vt:lpstr>
      <vt:lpstr>Cybersecurity Assessments</vt:lpstr>
      <vt:lpstr>Cyber Exercises and Planning</vt:lpstr>
      <vt:lpstr>Protective Security Advisors</vt:lpstr>
      <vt:lpstr>Utah Cadre</vt:lpstr>
      <vt:lpstr>PowerPoint Presentation</vt:lpstr>
      <vt:lpstr>PowerPoint Presentation</vt:lpstr>
      <vt:lpstr>PowerPoint Presentation</vt:lpstr>
    </vt:vector>
  </TitlesOfParts>
  <Company>Transportation Security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NASTTPO Chemical Security Slides</dc:title>
  <dc:creator>Cybersecurity and Infrastructure Security Agency</dc:creator>
  <cp:lastModifiedBy>Rodney Lockett</cp:lastModifiedBy>
  <cp:revision>6</cp:revision>
  <cp:lastPrinted>2002-02-25T16:50:36Z</cp:lastPrinted>
  <dcterms:created xsi:type="dcterms:W3CDTF">2003-10-28T16:04:33Z</dcterms:created>
  <dcterms:modified xsi:type="dcterms:W3CDTF">2023-04-18T16:58:46Z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0x010100BA963265BB0483459597C0092B25CB59</vt:lpwstr>
  </property>
  <property fmtid="{D5CDD505-2E9C-101B-9397-08002B2CF9AE}" pid="3" name="MSIP_Label_a2eef23d-2e95-4428-9a3c-2526d95b164a_Enabled">
    <vt:lpwstr>true</vt:lpwstr>
  </property>
  <property fmtid="{D5CDD505-2E9C-101B-9397-08002B2CF9AE}" pid="4" name="MSIP_Label_a2eef23d-2e95-4428-9a3c-2526d95b164a_SetDate">
    <vt:lpwstr>2021-04-01T20:52:54Z</vt:lpwstr>
  </property>
  <property fmtid="{D5CDD505-2E9C-101B-9397-08002B2CF9AE}" pid="5" name="MSIP_Label_a2eef23d-2e95-4428-9a3c-2526d95b164a_Method">
    <vt:lpwstr>Standard</vt:lpwstr>
  </property>
  <property fmtid="{D5CDD505-2E9C-101B-9397-08002B2CF9AE}" pid="6" name="MSIP_Label_a2eef23d-2e95-4428-9a3c-2526d95b164a_Name">
    <vt:lpwstr>For Official Use Only (FOUO)</vt:lpwstr>
  </property>
  <property fmtid="{D5CDD505-2E9C-101B-9397-08002B2CF9AE}" pid="7" name="MSIP_Label_a2eef23d-2e95-4428-9a3c-2526d95b164a_SiteId">
    <vt:lpwstr>3ccde76c-946d-4a12-bb7a-fc9d0842354a</vt:lpwstr>
  </property>
  <property fmtid="{D5CDD505-2E9C-101B-9397-08002B2CF9AE}" pid="8" name="MSIP_Label_a2eef23d-2e95-4428-9a3c-2526d95b164a_ActionId">
    <vt:lpwstr>f2e2fbc7-1ace-4370-a7e7-c722afa562bc</vt:lpwstr>
  </property>
  <property fmtid="{D5CDD505-2E9C-101B-9397-08002B2CF9AE}" pid="9" name="MSIP_Label_a2eef23d-2e95-4428-9a3c-2526d95b164a_ContentBits">
    <vt:lpwstr>0</vt:lpwstr>
  </property>
  <property fmtid="{D5CDD505-2E9C-101B-9397-08002B2CF9AE}" pid="10" name="MediaServiceImageTags">
    <vt:lpwstr/>
  </property>
</Properties>
</file>